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8" r:id="rId2"/>
    <p:sldId id="334" r:id="rId3"/>
    <p:sldId id="271" r:id="rId4"/>
    <p:sldId id="260" r:id="rId5"/>
    <p:sldId id="261" r:id="rId6"/>
    <p:sldId id="262" r:id="rId7"/>
    <p:sldId id="287" r:id="rId8"/>
    <p:sldId id="263" r:id="rId9"/>
    <p:sldId id="264" r:id="rId10"/>
    <p:sldId id="268" r:id="rId11"/>
    <p:sldId id="266" r:id="rId12"/>
    <p:sldId id="272" r:id="rId13"/>
    <p:sldId id="269" r:id="rId14"/>
    <p:sldId id="273" r:id="rId15"/>
    <p:sldId id="270" r:id="rId16"/>
    <p:sldId id="274" r:id="rId17"/>
    <p:sldId id="275" r:id="rId18"/>
    <p:sldId id="276" r:id="rId19"/>
    <p:sldId id="277" r:id="rId20"/>
    <p:sldId id="278" r:id="rId21"/>
    <p:sldId id="280" r:id="rId22"/>
    <p:sldId id="281" r:id="rId23"/>
    <p:sldId id="284" r:id="rId24"/>
    <p:sldId id="286" r:id="rId25"/>
    <p:sldId id="285" r:id="rId26"/>
    <p:sldId id="299" r:id="rId27"/>
    <p:sldId id="282" r:id="rId28"/>
    <p:sldId id="283" r:id="rId29"/>
    <p:sldId id="288" r:id="rId30"/>
    <p:sldId id="289" r:id="rId31"/>
    <p:sldId id="291" r:id="rId32"/>
    <p:sldId id="290" r:id="rId33"/>
    <p:sldId id="293" r:id="rId34"/>
    <p:sldId id="294" r:id="rId35"/>
    <p:sldId id="295" r:id="rId36"/>
    <p:sldId id="298" r:id="rId37"/>
    <p:sldId id="297" r:id="rId38"/>
    <p:sldId id="300" r:id="rId39"/>
    <p:sldId id="311" r:id="rId40"/>
    <p:sldId id="302" r:id="rId41"/>
    <p:sldId id="305" r:id="rId42"/>
    <p:sldId id="304" r:id="rId43"/>
    <p:sldId id="312" r:id="rId44"/>
    <p:sldId id="306" r:id="rId45"/>
    <p:sldId id="307" r:id="rId46"/>
    <p:sldId id="308" r:id="rId47"/>
    <p:sldId id="309" r:id="rId48"/>
    <p:sldId id="315" r:id="rId49"/>
    <p:sldId id="316" r:id="rId50"/>
    <p:sldId id="313" r:id="rId51"/>
    <p:sldId id="326" r:id="rId52"/>
    <p:sldId id="318" r:id="rId53"/>
    <p:sldId id="301" r:id="rId54"/>
    <p:sldId id="317" r:id="rId55"/>
    <p:sldId id="320" r:id="rId56"/>
    <p:sldId id="321" r:id="rId57"/>
    <p:sldId id="322" r:id="rId58"/>
    <p:sldId id="323" r:id="rId59"/>
    <p:sldId id="324" r:id="rId60"/>
    <p:sldId id="327" r:id="rId61"/>
    <p:sldId id="328" r:id="rId62"/>
    <p:sldId id="329" r:id="rId63"/>
    <p:sldId id="325" r:id="rId64"/>
    <p:sldId id="314" r:id="rId65"/>
    <p:sldId id="310" r:id="rId66"/>
    <p:sldId id="319" r:id="rId67"/>
    <p:sldId id="330" r:id="rId68"/>
    <p:sldId id="332" r:id="rId69"/>
    <p:sldId id="331" r:id="rId70"/>
    <p:sldId id="33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94675"/>
  </p:normalViewPr>
  <p:slideViewPr>
    <p:cSldViewPr snapToGrid="0">
      <p:cViewPr varScale="1">
        <p:scale>
          <a:sx n="61" d="100"/>
          <a:sy n="61" d="100"/>
        </p:scale>
        <p:origin x="232" y="14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How Data Scientists spend their time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49-5A47-B034-BCE668D964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49-5A47-B034-BCE668D9644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49-5A47-B034-BCE668D9644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49-5A47-B034-BCE668D9644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A49-5A47-B034-BCE668D9644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A49-5A47-B034-BCE668D96449}"/>
              </c:ext>
            </c:extLst>
          </c:dPt>
          <c:cat>
            <c:strRef>
              <c:f>Sheet1!$A$2:$A$7</c:f>
              <c:strCache>
                <c:ptCount val="6"/>
                <c:pt idx="0">
                  <c:v>Building Training Sets</c:v>
                </c:pt>
                <c:pt idx="1">
                  <c:v>Cleaning and Organising Data</c:v>
                </c:pt>
                <c:pt idx="2">
                  <c:v>Collecting Data Sets</c:v>
                </c:pt>
                <c:pt idx="3">
                  <c:v>Mining Data for Patterns</c:v>
                </c:pt>
                <c:pt idx="4">
                  <c:v>Refining Algorithms</c:v>
                </c:pt>
                <c:pt idx="5">
                  <c:v>Othert</c:v>
                </c:pt>
              </c:strCache>
            </c:strRef>
          </c:cat>
          <c:val>
            <c:numRef>
              <c:f>Sheet1!$B$2:$B$7</c:f>
              <c:numCache>
                <c:formatCode>0%</c:formatCode>
                <c:ptCount val="6"/>
                <c:pt idx="0">
                  <c:v>0.03</c:v>
                </c:pt>
                <c:pt idx="1">
                  <c:v>0.6</c:v>
                </c:pt>
                <c:pt idx="2">
                  <c:v>0.19</c:v>
                </c:pt>
                <c:pt idx="3">
                  <c:v>0.09</c:v>
                </c:pt>
                <c:pt idx="4">
                  <c:v>0.04</c:v>
                </c:pt>
                <c:pt idx="5">
                  <c:v>0.05</c:v>
                </c:pt>
              </c:numCache>
            </c:numRef>
          </c:val>
          <c:extLst>
            <c:ext xmlns:c16="http://schemas.microsoft.com/office/drawing/2014/chart" uri="{C3380CC4-5D6E-409C-BE32-E72D297353CC}">
              <c16:uniqueId val="{00000000-F9C3-AB40-9249-59B439C450C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12862-3880-9848-8F46-803419183FB9}"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5882545A-5150-7840-AE93-1ACD6C5AC727}">
      <dgm:prSet phldrT="[Text]"/>
      <dgm:spPr/>
      <dgm:t>
        <a:bodyPr/>
        <a:lstStyle/>
        <a:p>
          <a:r>
            <a:rPr lang="en-GB" dirty="0"/>
            <a:t>Import Data</a:t>
          </a:r>
        </a:p>
      </dgm:t>
    </dgm:pt>
    <dgm:pt modelId="{11939285-1E6F-BA4B-87F0-E5079C459227}" type="parTrans" cxnId="{32A5BF33-D3B1-5847-ABB7-E4EDF0005411}">
      <dgm:prSet/>
      <dgm:spPr/>
      <dgm:t>
        <a:bodyPr/>
        <a:lstStyle/>
        <a:p>
          <a:endParaRPr lang="en-GB"/>
        </a:p>
      </dgm:t>
    </dgm:pt>
    <dgm:pt modelId="{3B89BA1D-9788-5147-B584-BABFA11B78EF}" type="sibTrans" cxnId="{32A5BF33-D3B1-5847-ABB7-E4EDF0005411}">
      <dgm:prSet/>
      <dgm:spPr/>
      <dgm:t>
        <a:bodyPr/>
        <a:lstStyle/>
        <a:p>
          <a:endParaRPr lang="en-GB"/>
        </a:p>
      </dgm:t>
    </dgm:pt>
    <dgm:pt modelId="{89DFABD9-A55C-5342-BACF-7E4FA88C5E70}">
      <dgm:prSet phldrT="[Text]"/>
      <dgm:spPr/>
      <dgm:t>
        <a:bodyPr/>
        <a:lstStyle/>
        <a:p>
          <a:r>
            <a:rPr lang="en-GB" dirty="0" err="1"/>
            <a:t>Preprocess</a:t>
          </a:r>
          <a:r>
            <a:rPr lang="en-GB" dirty="0"/>
            <a:t> Data </a:t>
          </a:r>
        </a:p>
      </dgm:t>
    </dgm:pt>
    <dgm:pt modelId="{5C72B1D1-AEE0-AD49-A9C8-4E3DBF1D9455}" type="parTrans" cxnId="{58AF5F51-413F-7547-AA98-E2FC186183A7}">
      <dgm:prSet/>
      <dgm:spPr/>
      <dgm:t>
        <a:bodyPr/>
        <a:lstStyle/>
        <a:p>
          <a:endParaRPr lang="en-GB"/>
        </a:p>
      </dgm:t>
    </dgm:pt>
    <dgm:pt modelId="{28A184BE-719C-8E4A-B401-27D9D59B6050}" type="sibTrans" cxnId="{58AF5F51-413F-7547-AA98-E2FC186183A7}">
      <dgm:prSet/>
      <dgm:spPr/>
      <dgm:t>
        <a:bodyPr/>
        <a:lstStyle/>
        <a:p>
          <a:endParaRPr lang="en-GB"/>
        </a:p>
      </dgm:t>
    </dgm:pt>
    <dgm:pt modelId="{8B36336C-62DC-AD40-BA77-334DCEFD9730}">
      <dgm:prSet phldrT="[Text]"/>
      <dgm:spPr/>
      <dgm:t>
        <a:bodyPr/>
        <a:lstStyle/>
        <a:p>
          <a:r>
            <a:rPr lang="en-GB" dirty="0"/>
            <a:t>Extract Features</a:t>
          </a:r>
        </a:p>
      </dgm:t>
    </dgm:pt>
    <dgm:pt modelId="{DE7534D4-CCE6-D54F-8E9D-8DFBF70DB7E3}" type="parTrans" cxnId="{7400586D-91D0-4B42-8EA6-47A6C2192AB9}">
      <dgm:prSet/>
      <dgm:spPr/>
      <dgm:t>
        <a:bodyPr/>
        <a:lstStyle/>
        <a:p>
          <a:endParaRPr lang="en-GB"/>
        </a:p>
      </dgm:t>
    </dgm:pt>
    <dgm:pt modelId="{F45F6A26-56C0-8B42-A189-881D14A54AEB}" type="sibTrans" cxnId="{7400586D-91D0-4B42-8EA6-47A6C2192AB9}">
      <dgm:prSet/>
      <dgm:spPr/>
      <dgm:t>
        <a:bodyPr/>
        <a:lstStyle/>
        <a:p>
          <a:endParaRPr lang="en-GB"/>
        </a:p>
      </dgm:t>
    </dgm:pt>
    <dgm:pt modelId="{BBC02BDB-F8DD-A14B-81AE-30A95FC8D57A}">
      <dgm:prSet/>
      <dgm:spPr/>
      <dgm:t>
        <a:bodyPr/>
        <a:lstStyle/>
        <a:p>
          <a:r>
            <a:rPr lang="en-GB" dirty="0"/>
            <a:t>Train Model</a:t>
          </a:r>
        </a:p>
      </dgm:t>
    </dgm:pt>
    <dgm:pt modelId="{A9563C8A-0306-344D-B61D-6D967E6A73CE}" type="parTrans" cxnId="{C9A88C7D-1612-BC41-9576-C5B38B452570}">
      <dgm:prSet/>
      <dgm:spPr/>
      <dgm:t>
        <a:bodyPr/>
        <a:lstStyle/>
        <a:p>
          <a:endParaRPr lang="en-GB"/>
        </a:p>
      </dgm:t>
    </dgm:pt>
    <dgm:pt modelId="{8F23CB61-F46D-AA47-B403-72F414C9B775}" type="sibTrans" cxnId="{C9A88C7D-1612-BC41-9576-C5B38B452570}">
      <dgm:prSet/>
      <dgm:spPr/>
      <dgm:t>
        <a:bodyPr/>
        <a:lstStyle/>
        <a:p>
          <a:endParaRPr lang="en-GB"/>
        </a:p>
      </dgm:t>
    </dgm:pt>
    <dgm:pt modelId="{2174B014-CB7A-7C48-80E6-6973070A50AA}">
      <dgm:prSet/>
      <dgm:spPr/>
      <dgm:t>
        <a:bodyPr/>
        <a:lstStyle/>
        <a:p>
          <a:r>
            <a:rPr lang="en-GB" dirty="0"/>
            <a:t>Evaluate</a:t>
          </a:r>
        </a:p>
      </dgm:t>
    </dgm:pt>
    <dgm:pt modelId="{0F167801-5539-0F4D-A753-25AD88AA129A}" type="parTrans" cxnId="{070C2555-69AF-6247-8A70-E35F52EEA090}">
      <dgm:prSet/>
      <dgm:spPr/>
      <dgm:t>
        <a:bodyPr/>
        <a:lstStyle/>
        <a:p>
          <a:endParaRPr lang="en-GB"/>
        </a:p>
      </dgm:t>
    </dgm:pt>
    <dgm:pt modelId="{DCF32F1A-B2B2-FA47-9D40-E42B7221111D}" type="sibTrans" cxnId="{070C2555-69AF-6247-8A70-E35F52EEA090}">
      <dgm:prSet/>
      <dgm:spPr/>
      <dgm:t>
        <a:bodyPr/>
        <a:lstStyle/>
        <a:p>
          <a:endParaRPr lang="en-GB"/>
        </a:p>
      </dgm:t>
    </dgm:pt>
    <dgm:pt modelId="{255D03EE-5B13-614C-AF0E-FD093E1373E0}">
      <dgm:prSet/>
      <dgm:spPr/>
      <dgm:t>
        <a:bodyPr/>
        <a:lstStyle/>
        <a:p>
          <a:r>
            <a:rPr lang="en-GB" dirty="0"/>
            <a:t>Deploy</a:t>
          </a:r>
        </a:p>
      </dgm:t>
    </dgm:pt>
    <dgm:pt modelId="{8A42CD18-751F-4145-A347-0DFE4EB23F39}" type="parTrans" cxnId="{9D45975F-C071-3F41-9612-DC771F95A527}">
      <dgm:prSet/>
      <dgm:spPr/>
      <dgm:t>
        <a:bodyPr/>
        <a:lstStyle/>
        <a:p>
          <a:endParaRPr lang="en-GB"/>
        </a:p>
      </dgm:t>
    </dgm:pt>
    <dgm:pt modelId="{ADC339B6-C476-F14A-BB25-D8B0D08D2F83}" type="sibTrans" cxnId="{9D45975F-C071-3F41-9612-DC771F95A527}">
      <dgm:prSet/>
      <dgm:spPr/>
      <dgm:t>
        <a:bodyPr/>
        <a:lstStyle/>
        <a:p>
          <a:endParaRPr lang="en-GB"/>
        </a:p>
      </dgm:t>
    </dgm:pt>
    <dgm:pt modelId="{C62F9077-1932-EF42-B8C3-55D5B2C30368}" type="pres">
      <dgm:prSet presAssocID="{FFF12862-3880-9848-8F46-803419183FB9}" presName="rootnode" presStyleCnt="0">
        <dgm:presLayoutVars>
          <dgm:chMax/>
          <dgm:chPref/>
          <dgm:dir/>
          <dgm:animLvl val="lvl"/>
        </dgm:presLayoutVars>
      </dgm:prSet>
      <dgm:spPr/>
    </dgm:pt>
    <dgm:pt modelId="{FEA543B6-EDCE-A742-9BB4-22BD7FF5CDDE}" type="pres">
      <dgm:prSet presAssocID="{5882545A-5150-7840-AE93-1ACD6C5AC727}" presName="composite" presStyleCnt="0"/>
      <dgm:spPr/>
    </dgm:pt>
    <dgm:pt modelId="{FADFDE5D-A0AD-7040-9F98-DDE976001E47}" type="pres">
      <dgm:prSet presAssocID="{5882545A-5150-7840-AE93-1ACD6C5AC727}" presName="bentUpArrow1" presStyleLbl="alignImgPlace1" presStyleIdx="0" presStyleCnt="5"/>
      <dgm:spPr/>
    </dgm:pt>
    <dgm:pt modelId="{58C11A6E-567C-964F-971D-F31994CDE587}" type="pres">
      <dgm:prSet presAssocID="{5882545A-5150-7840-AE93-1ACD6C5AC727}" presName="ParentText" presStyleLbl="node1" presStyleIdx="0" presStyleCnt="6">
        <dgm:presLayoutVars>
          <dgm:chMax val="1"/>
          <dgm:chPref val="1"/>
          <dgm:bulletEnabled val="1"/>
        </dgm:presLayoutVars>
      </dgm:prSet>
      <dgm:spPr/>
    </dgm:pt>
    <dgm:pt modelId="{E268A418-529A-5745-BAC4-329F3788312B}" type="pres">
      <dgm:prSet presAssocID="{5882545A-5150-7840-AE93-1ACD6C5AC727}" presName="ChildText" presStyleLbl="revTx" presStyleIdx="0" presStyleCnt="5">
        <dgm:presLayoutVars>
          <dgm:chMax val="0"/>
          <dgm:chPref val="0"/>
          <dgm:bulletEnabled val="1"/>
        </dgm:presLayoutVars>
      </dgm:prSet>
      <dgm:spPr/>
    </dgm:pt>
    <dgm:pt modelId="{89F14F20-1BC5-4E4D-BF78-4ECFD0A570E3}" type="pres">
      <dgm:prSet presAssocID="{3B89BA1D-9788-5147-B584-BABFA11B78EF}" presName="sibTrans" presStyleCnt="0"/>
      <dgm:spPr/>
    </dgm:pt>
    <dgm:pt modelId="{7B5638E5-F321-FF45-B71B-791E3CF80E4E}" type="pres">
      <dgm:prSet presAssocID="{89DFABD9-A55C-5342-BACF-7E4FA88C5E70}" presName="composite" presStyleCnt="0"/>
      <dgm:spPr/>
    </dgm:pt>
    <dgm:pt modelId="{76979011-A25D-6B4B-8DF7-AE5A622CFA6A}" type="pres">
      <dgm:prSet presAssocID="{89DFABD9-A55C-5342-BACF-7E4FA88C5E70}" presName="bentUpArrow1" presStyleLbl="alignImgPlace1" presStyleIdx="1" presStyleCnt="5"/>
      <dgm:spPr/>
    </dgm:pt>
    <dgm:pt modelId="{4346953A-AE5A-F94B-9717-ABA9D0FCC396}" type="pres">
      <dgm:prSet presAssocID="{89DFABD9-A55C-5342-BACF-7E4FA88C5E70}" presName="ParentText" presStyleLbl="node1" presStyleIdx="1" presStyleCnt="6">
        <dgm:presLayoutVars>
          <dgm:chMax val="1"/>
          <dgm:chPref val="1"/>
          <dgm:bulletEnabled val="1"/>
        </dgm:presLayoutVars>
      </dgm:prSet>
      <dgm:spPr/>
    </dgm:pt>
    <dgm:pt modelId="{974EBB32-20E0-AE44-AF5A-26DC8D7761DC}" type="pres">
      <dgm:prSet presAssocID="{89DFABD9-A55C-5342-BACF-7E4FA88C5E70}" presName="ChildText" presStyleLbl="revTx" presStyleIdx="1" presStyleCnt="5">
        <dgm:presLayoutVars>
          <dgm:chMax val="0"/>
          <dgm:chPref val="0"/>
          <dgm:bulletEnabled val="1"/>
        </dgm:presLayoutVars>
      </dgm:prSet>
      <dgm:spPr/>
    </dgm:pt>
    <dgm:pt modelId="{A048A314-C2C9-2541-81C5-FC692271F7C2}" type="pres">
      <dgm:prSet presAssocID="{28A184BE-719C-8E4A-B401-27D9D59B6050}" presName="sibTrans" presStyleCnt="0"/>
      <dgm:spPr/>
    </dgm:pt>
    <dgm:pt modelId="{54A6A801-A47A-8742-AA2D-80C0D2D77A07}" type="pres">
      <dgm:prSet presAssocID="{8B36336C-62DC-AD40-BA77-334DCEFD9730}" presName="composite" presStyleCnt="0"/>
      <dgm:spPr/>
    </dgm:pt>
    <dgm:pt modelId="{85335DA7-D29F-C440-9305-3FA30C6D7073}" type="pres">
      <dgm:prSet presAssocID="{8B36336C-62DC-AD40-BA77-334DCEFD9730}" presName="bentUpArrow1" presStyleLbl="alignImgPlace1" presStyleIdx="2" presStyleCnt="5"/>
      <dgm:spPr/>
    </dgm:pt>
    <dgm:pt modelId="{AAC915CA-E8D8-9849-B786-5366FB2CF719}" type="pres">
      <dgm:prSet presAssocID="{8B36336C-62DC-AD40-BA77-334DCEFD9730}" presName="ParentText" presStyleLbl="node1" presStyleIdx="2" presStyleCnt="6">
        <dgm:presLayoutVars>
          <dgm:chMax val="1"/>
          <dgm:chPref val="1"/>
          <dgm:bulletEnabled val="1"/>
        </dgm:presLayoutVars>
      </dgm:prSet>
      <dgm:spPr/>
    </dgm:pt>
    <dgm:pt modelId="{D67CF688-26A9-954C-9C5A-9F5D47ED8AC8}" type="pres">
      <dgm:prSet presAssocID="{8B36336C-62DC-AD40-BA77-334DCEFD9730}" presName="ChildText" presStyleLbl="revTx" presStyleIdx="2" presStyleCnt="5">
        <dgm:presLayoutVars>
          <dgm:chMax val="0"/>
          <dgm:chPref val="0"/>
          <dgm:bulletEnabled val="1"/>
        </dgm:presLayoutVars>
      </dgm:prSet>
      <dgm:spPr/>
    </dgm:pt>
    <dgm:pt modelId="{C2FE6E38-0CD5-B940-A251-B7A92C49DED7}" type="pres">
      <dgm:prSet presAssocID="{F45F6A26-56C0-8B42-A189-881D14A54AEB}" presName="sibTrans" presStyleCnt="0"/>
      <dgm:spPr/>
    </dgm:pt>
    <dgm:pt modelId="{C29BB758-C5E3-694A-95F8-AC7DC9B23143}" type="pres">
      <dgm:prSet presAssocID="{BBC02BDB-F8DD-A14B-81AE-30A95FC8D57A}" presName="composite" presStyleCnt="0"/>
      <dgm:spPr/>
    </dgm:pt>
    <dgm:pt modelId="{0044A1E1-2E6D-5748-954C-7C32FE157AE5}" type="pres">
      <dgm:prSet presAssocID="{BBC02BDB-F8DD-A14B-81AE-30A95FC8D57A}" presName="bentUpArrow1" presStyleLbl="alignImgPlace1" presStyleIdx="3" presStyleCnt="5"/>
      <dgm:spPr/>
    </dgm:pt>
    <dgm:pt modelId="{A3B4AF44-18C6-0B49-A0E3-C99822FEB96C}" type="pres">
      <dgm:prSet presAssocID="{BBC02BDB-F8DD-A14B-81AE-30A95FC8D57A}" presName="ParentText" presStyleLbl="node1" presStyleIdx="3" presStyleCnt="6">
        <dgm:presLayoutVars>
          <dgm:chMax val="1"/>
          <dgm:chPref val="1"/>
          <dgm:bulletEnabled val="1"/>
        </dgm:presLayoutVars>
      </dgm:prSet>
      <dgm:spPr/>
    </dgm:pt>
    <dgm:pt modelId="{7B8F6F5F-C349-484A-824F-89C2EF28B29C}" type="pres">
      <dgm:prSet presAssocID="{BBC02BDB-F8DD-A14B-81AE-30A95FC8D57A}" presName="ChildText" presStyleLbl="revTx" presStyleIdx="3" presStyleCnt="5">
        <dgm:presLayoutVars>
          <dgm:chMax val="0"/>
          <dgm:chPref val="0"/>
          <dgm:bulletEnabled val="1"/>
        </dgm:presLayoutVars>
      </dgm:prSet>
      <dgm:spPr/>
    </dgm:pt>
    <dgm:pt modelId="{8FF05161-DF27-3948-AEF7-933D1ED8F10F}" type="pres">
      <dgm:prSet presAssocID="{8F23CB61-F46D-AA47-B403-72F414C9B775}" presName="sibTrans" presStyleCnt="0"/>
      <dgm:spPr/>
    </dgm:pt>
    <dgm:pt modelId="{FABF090A-C444-DA45-BD41-0ACCAE209480}" type="pres">
      <dgm:prSet presAssocID="{2174B014-CB7A-7C48-80E6-6973070A50AA}" presName="composite" presStyleCnt="0"/>
      <dgm:spPr/>
    </dgm:pt>
    <dgm:pt modelId="{413D2887-E516-684F-B558-90FAEA0A4EFD}" type="pres">
      <dgm:prSet presAssocID="{2174B014-CB7A-7C48-80E6-6973070A50AA}" presName="bentUpArrow1" presStyleLbl="alignImgPlace1" presStyleIdx="4" presStyleCnt="5"/>
      <dgm:spPr/>
    </dgm:pt>
    <dgm:pt modelId="{14A344F7-9098-444D-9C43-5EB492511C6B}" type="pres">
      <dgm:prSet presAssocID="{2174B014-CB7A-7C48-80E6-6973070A50AA}" presName="ParentText" presStyleLbl="node1" presStyleIdx="4" presStyleCnt="6">
        <dgm:presLayoutVars>
          <dgm:chMax val="1"/>
          <dgm:chPref val="1"/>
          <dgm:bulletEnabled val="1"/>
        </dgm:presLayoutVars>
      </dgm:prSet>
      <dgm:spPr/>
    </dgm:pt>
    <dgm:pt modelId="{812D6740-1397-CE43-8BF4-C94138D7F25E}" type="pres">
      <dgm:prSet presAssocID="{2174B014-CB7A-7C48-80E6-6973070A50AA}" presName="ChildText" presStyleLbl="revTx" presStyleIdx="4" presStyleCnt="5">
        <dgm:presLayoutVars>
          <dgm:chMax val="0"/>
          <dgm:chPref val="0"/>
          <dgm:bulletEnabled val="1"/>
        </dgm:presLayoutVars>
      </dgm:prSet>
      <dgm:spPr/>
    </dgm:pt>
    <dgm:pt modelId="{041E44C6-4BAB-2F42-A614-C3B81D0FD26F}" type="pres">
      <dgm:prSet presAssocID="{DCF32F1A-B2B2-FA47-9D40-E42B7221111D}" presName="sibTrans" presStyleCnt="0"/>
      <dgm:spPr/>
    </dgm:pt>
    <dgm:pt modelId="{B4F9A385-0331-614F-B1CF-82DD18AE6629}" type="pres">
      <dgm:prSet presAssocID="{255D03EE-5B13-614C-AF0E-FD093E1373E0}" presName="composite" presStyleCnt="0"/>
      <dgm:spPr/>
    </dgm:pt>
    <dgm:pt modelId="{059B2277-8B0D-4F49-89D2-8377276F96C7}" type="pres">
      <dgm:prSet presAssocID="{255D03EE-5B13-614C-AF0E-FD093E1373E0}" presName="ParentText" presStyleLbl="node1" presStyleIdx="5" presStyleCnt="6">
        <dgm:presLayoutVars>
          <dgm:chMax val="1"/>
          <dgm:chPref val="1"/>
          <dgm:bulletEnabled val="1"/>
        </dgm:presLayoutVars>
      </dgm:prSet>
      <dgm:spPr/>
    </dgm:pt>
  </dgm:ptLst>
  <dgm:cxnLst>
    <dgm:cxn modelId="{3960EB23-6040-CF46-B9A9-6C56B3CC8E64}" type="presOf" srcId="{5882545A-5150-7840-AE93-1ACD6C5AC727}" destId="{58C11A6E-567C-964F-971D-F31994CDE587}" srcOrd="0" destOrd="0" presId="urn:microsoft.com/office/officeart/2005/8/layout/StepDownProcess"/>
    <dgm:cxn modelId="{38B68129-B53A-E247-85B9-02631DA30B08}" type="presOf" srcId="{255D03EE-5B13-614C-AF0E-FD093E1373E0}" destId="{059B2277-8B0D-4F49-89D2-8377276F96C7}" srcOrd="0" destOrd="0" presId="urn:microsoft.com/office/officeart/2005/8/layout/StepDownProcess"/>
    <dgm:cxn modelId="{8060362E-1FD0-D44B-A526-4A023164BE97}" type="presOf" srcId="{8B36336C-62DC-AD40-BA77-334DCEFD9730}" destId="{AAC915CA-E8D8-9849-B786-5366FB2CF719}" srcOrd="0" destOrd="0" presId="urn:microsoft.com/office/officeart/2005/8/layout/StepDownProcess"/>
    <dgm:cxn modelId="{32A5BF33-D3B1-5847-ABB7-E4EDF0005411}" srcId="{FFF12862-3880-9848-8F46-803419183FB9}" destId="{5882545A-5150-7840-AE93-1ACD6C5AC727}" srcOrd="0" destOrd="0" parTransId="{11939285-1E6F-BA4B-87F0-E5079C459227}" sibTransId="{3B89BA1D-9788-5147-B584-BABFA11B78EF}"/>
    <dgm:cxn modelId="{5E312A3F-45A2-1E40-B4DB-93E6AB4FBEEB}" type="presOf" srcId="{2174B014-CB7A-7C48-80E6-6973070A50AA}" destId="{14A344F7-9098-444D-9C43-5EB492511C6B}" srcOrd="0" destOrd="0" presId="urn:microsoft.com/office/officeart/2005/8/layout/StepDownProcess"/>
    <dgm:cxn modelId="{58AF5F51-413F-7547-AA98-E2FC186183A7}" srcId="{FFF12862-3880-9848-8F46-803419183FB9}" destId="{89DFABD9-A55C-5342-BACF-7E4FA88C5E70}" srcOrd="1" destOrd="0" parTransId="{5C72B1D1-AEE0-AD49-A9C8-4E3DBF1D9455}" sibTransId="{28A184BE-719C-8E4A-B401-27D9D59B6050}"/>
    <dgm:cxn modelId="{070C2555-69AF-6247-8A70-E35F52EEA090}" srcId="{FFF12862-3880-9848-8F46-803419183FB9}" destId="{2174B014-CB7A-7C48-80E6-6973070A50AA}" srcOrd="4" destOrd="0" parTransId="{0F167801-5539-0F4D-A753-25AD88AA129A}" sibTransId="{DCF32F1A-B2B2-FA47-9D40-E42B7221111D}"/>
    <dgm:cxn modelId="{9D45975F-C071-3F41-9612-DC771F95A527}" srcId="{FFF12862-3880-9848-8F46-803419183FB9}" destId="{255D03EE-5B13-614C-AF0E-FD093E1373E0}" srcOrd="5" destOrd="0" parTransId="{8A42CD18-751F-4145-A347-0DFE4EB23F39}" sibTransId="{ADC339B6-C476-F14A-BB25-D8B0D08D2F83}"/>
    <dgm:cxn modelId="{7400586D-91D0-4B42-8EA6-47A6C2192AB9}" srcId="{FFF12862-3880-9848-8F46-803419183FB9}" destId="{8B36336C-62DC-AD40-BA77-334DCEFD9730}" srcOrd="2" destOrd="0" parTransId="{DE7534D4-CCE6-D54F-8E9D-8DFBF70DB7E3}" sibTransId="{F45F6A26-56C0-8B42-A189-881D14A54AEB}"/>
    <dgm:cxn modelId="{2AADB26F-81CC-FA47-A244-FA1BAB8A4BC0}" type="presOf" srcId="{FFF12862-3880-9848-8F46-803419183FB9}" destId="{C62F9077-1932-EF42-B8C3-55D5B2C30368}" srcOrd="0" destOrd="0" presId="urn:microsoft.com/office/officeart/2005/8/layout/StepDownProcess"/>
    <dgm:cxn modelId="{C9A88C7D-1612-BC41-9576-C5B38B452570}" srcId="{FFF12862-3880-9848-8F46-803419183FB9}" destId="{BBC02BDB-F8DD-A14B-81AE-30A95FC8D57A}" srcOrd="3" destOrd="0" parTransId="{A9563C8A-0306-344D-B61D-6D967E6A73CE}" sibTransId="{8F23CB61-F46D-AA47-B403-72F414C9B775}"/>
    <dgm:cxn modelId="{85187BBD-B63D-244E-B731-FF77BAA1762E}" type="presOf" srcId="{BBC02BDB-F8DD-A14B-81AE-30A95FC8D57A}" destId="{A3B4AF44-18C6-0B49-A0E3-C99822FEB96C}" srcOrd="0" destOrd="0" presId="urn:microsoft.com/office/officeart/2005/8/layout/StepDownProcess"/>
    <dgm:cxn modelId="{C17301E9-B188-9346-B712-140C92D48068}" type="presOf" srcId="{89DFABD9-A55C-5342-BACF-7E4FA88C5E70}" destId="{4346953A-AE5A-F94B-9717-ABA9D0FCC396}" srcOrd="0" destOrd="0" presId="urn:microsoft.com/office/officeart/2005/8/layout/StepDownProcess"/>
    <dgm:cxn modelId="{AECED2F1-8A8E-C947-B42C-6B2A16D415E2}" type="presParOf" srcId="{C62F9077-1932-EF42-B8C3-55D5B2C30368}" destId="{FEA543B6-EDCE-A742-9BB4-22BD7FF5CDDE}" srcOrd="0" destOrd="0" presId="urn:microsoft.com/office/officeart/2005/8/layout/StepDownProcess"/>
    <dgm:cxn modelId="{61B27695-9A9C-3B41-9B8D-3173B8F8653E}" type="presParOf" srcId="{FEA543B6-EDCE-A742-9BB4-22BD7FF5CDDE}" destId="{FADFDE5D-A0AD-7040-9F98-DDE976001E47}" srcOrd="0" destOrd="0" presId="urn:microsoft.com/office/officeart/2005/8/layout/StepDownProcess"/>
    <dgm:cxn modelId="{A7AC8174-9311-284A-BA4C-6F83D8663F2F}" type="presParOf" srcId="{FEA543B6-EDCE-A742-9BB4-22BD7FF5CDDE}" destId="{58C11A6E-567C-964F-971D-F31994CDE587}" srcOrd="1" destOrd="0" presId="urn:microsoft.com/office/officeart/2005/8/layout/StepDownProcess"/>
    <dgm:cxn modelId="{8BD00EE8-2DC4-8D4A-853E-AE9298D024CE}" type="presParOf" srcId="{FEA543B6-EDCE-A742-9BB4-22BD7FF5CDDE}" destId="{E268A418-529A-5745-BAC4-329F3788312B}" srcOrd="2" destOrd="0" presId="urn:microsoft.com/office/officeart/2005/8/layout/StepDownProcess"/>
    <dgm:cxn modelId="{07D02FB9-D78D-944F-ABCB-9C991E6ED084}" type="presParOf" srcId="{C62F9077-1932-EF42-B8C3-55D5B2C30368}" destId="{89F14F20-1BC5-4E4D-BF78-4ECFD0A570E3}" srcOrd="1" destOrd="0" presId="urn:microsoft.com/office/officeart/2005/8/layout/StepDownProcess"/>
    <dgm:cxn modelId="{65ED2C72-5C14-674C-B668-108605A566BF}" type="presParOf" srcId="{C62F9077-1932-EF42-B8C3-55D5B2C30368}" destId="{7B5638E5-F321-FF45-B71B-791E3CF80E4E}" srcOrd="2" destOrd="0" presId="urn:microsoft.com/office/officeart/2005/8/layout/StepDownProcess"/>
    <dgm:cxn modelId="{82597F78-C78B-B447-AA9B-29B51DDDF1A9}" type="presParOf" srcId="{7B5638E5-F321-FF45-B71B-791E3CF80E4E}" destId="{76979011-A25D-6B4B-8DF7-AE5A622CFA6A}" srcOrd="0" destOrd="0" presId="urn:microsoft.com/office/officeart/2005/8/layout/StepDownProcess"/>
    <dgm:cxn modelId="{8114F225-4C41-B942-B7FA-1599FC713DD9}" type="presParOf" srcId="{7B5638E5-F321-FF45-B71B-791E3CF80E4E}" destId="{4346953A-AE5A-F94B-9717-ABA9D0FCC396}" srcOrd="1" destOrd="0" presId="urn:microsoft.com/office/officeart/2005/8/layout/StepDownProcess"/>
    <dgm:cxn modelId="{A754EDC9-578C-EE48-8A05-784AC53A3027}" type="presParOf" srcId="{7B5638E5-F321-FF45-B71B-791E3CF80E4E}" destId="{974EBB32-20E0-AE44-AF5A-26DC8D7761DC}" srcOrd="2" destOrd="0" presId="urn:microsoft.com/office/officeart/2005/8/layout/StepDownProcess"/>
    <dgm:cxn modelId="{03641F60-F567-A244-BFEA-F89F7B957E37}" type="presParOf" srcId="{C62F9077-1932-EF42-B8C3-55D5B2C30368}" destId="{A048A314-C2C9-2541-81C5-FC692271F7C2}" srcOrd="3" destOrd="0" presId="urn:microsoft.com/office/officeart/2005/8/layout/StepDownProcess"/>
    <dgm:cxn modelId="{179E8EEB-3497-9A4A-8862-1B9CB5F30BD6}" type="presParOf" srcId="{C62F9077-1932-EF42-B8C3-55D5B2C30368}" destId="{54A6A801-A47A-8742-AA2D-80C0D2D77A07}" srcOrd="4" destOrd="0" presId="urn:microsoft.com/office/officeart/2005/8/layout/StepDownProcess"/>
    <dgm:cxn modelId="{5F1A13B5-FAF7-5F4C-9832-C50D1B7F70B0}" type="presParOf" srcId="{54A6A801-A47A-8742-AA2D-80C0D2D77A07}" destId="{85335DA7-D29F-C440-9305-3FA30C6D7073}" srcOrd="0" destOrd="0" presId="urn:microsoft.com/office/officeart/2005/8/layout/StepDownProcess"/>
    <dgm:cxn modelId="{A453B929-408A-6E46-981D-2AFBA83124CF}" type="presParOf" srcId="{54A6A801-A47A-8742-AA2D-80C0D2D77A07}" destId="{AAC915CA-E8D8-9849-B786-5366FB2CF719}" srcOrd="1" destOrd="0" presId="urn:microsoft.com/office/officeart/2005/8/layout/StepDownProcess"/>
    <dgm:cxn modelId="{DD9DE332-BA8C-6643-8C8F-A44B96B05268}" type="presParOf" srcId="{54A6A801-A47A-8742-AA2D-80C0D2D77A07}" destId="{D67CF688-26A9-954C-9C5A-9F5D47ED8AC8}" srcOrd="2" destOrd="0" presId="urn:microsoft.com/office/officeart/2005/8/layout/StepDownProcess"/>
    <dgm:cxn modelId="{0D5222EB-44A0-6B4C-8D7F-0C66C90F4B38}" type="presParOf" srcId="{C62F9077-1932-EF42-B8C3-55D5B2C30368}" destId="{C2FE6E38-0CD5-B940-A251-B7A92C49DED7}" srcOrd="5" destOrd="0" presId="urn:microsoft.com/office/officeart/2005/8/layout/StepDownProcess"/>
    <dgm:cxn modelId="{4CF2B91E-E4E9-8445-BB77-0F7C06002310}" type="presParOf" srcId="{C62F9077-1932-EF42-B8C3-55D5B2C30368}" destId="{C29BB758-C5E3-694A-95F8-AC7DC9B23143}" srcOrd="6" destOrd="0" presId="urn:microsoft.com/office/officeart/2005/8/layout/StepDownProcess"/>
    <dgm:cxn modelId="{9522D1C0-B352-2D43-8B4B-F338959409AA}" type="presParOf" srcId="{C29BB758-C5E3-694A-95F8-AC7DC9B23143}" destId="{0044A1E1-2E6D-5748-954C-7C32FE157AE5}" srcOrd="0" destOrd="0" presId="urn:microsoft.com/office/officeart/2005/8/layout/StepDownProcess"/>
    <dgm:cxn modelId="{F8AADD99-FEAD-1347-A104-4B445086E3BE}" type="presParOf" srcId="{C29BB758-C5E3-694A-95F8-AC7DC9B23143}" destId="{A3B4AF44-18C6-0B49-A0E3-C99822FEB96C}" srcOrd="1" destOrd="0" presId="urn:microsoft.com/office/officeart/2005/8/layout/StepDownProcess"/>
    <dgm:cxn modelId="{CE80EF47-BA70-A044-B017-D17B6E0FE57C}" type="presParOf" srcId="{C29BB758-C5E3-694A-95F8-AC7DC9B23143}" destId="{7B8F6F5F-C349-484A-824F-89C2EF28B29C}" srcOrd="2" destOrd="0" presId="urn:microsoft.com/office/officeart/2005/8/layout/StepDownProcess"/>
    <dgm:cxn modelId="{7358B2A5-7BC3-C549-B9FE-19F2DB5FC8A4}" type="presParOf" srcId="{C62F9077-1932-EF42-B8C3-55D5B2C30368}" destId="{8FF05161-DF27-3948-AEF7-933D1ED8F10F}" srcOrd="7" destOrd="0" presId="urn:microsoft.com/office/officeart/2005/8/layout/StepDownProcess"/>
    <dgm:cxn modelId="{43CBAA24-A62A-8943-AEB9-EC79DA7953B4}" type="presParOf" srcId="{C62F9077-1932-EF42-B8C3-55D5B2C30368}" destId="{FABF090A-C444-DA45-BD41-0ACCAE209480}" srcOrd="8" destOrd="0" presId="urn:microsoft.com/office/officeart/2005/8/layout/StepDownProcess"/>
    <dgm:cxn modelId="{5193EE11-A4A5-F742-86CB-1905B6CB4F4F}" type="presParOf" srcId="{FABF090A-C444-DA45-BD41-0ACCAE209480}" destId="{413D2887-E516-684F-B558-90FAEA0A4EFD}" srcOrd="0" destOrd="0" presId="urn:microsoft.com/office/officeart/2005/8/layout/StepDownProcess"/>
    <dgm:cxn modelId="{DE10168D-964C-6B41-8518-BFAF07B50537}" type="presParOf" srcId="{FABF090A-C444-DA45-BD41-0ACCAE209480}" destId="{14A344F7-9098-444D-9C43-5EB492511C6B}" srcOrd="1" destOrd="0" presId="urn:microsoft.com/office/officeart/2005/8/layout/StepDownProcess"/>
    <dgm:cxn modelId="{11CF10A8-2B4E-014B-ADB9-1D842351E6F5}" type="presParOf" srcId="{FABF090A-C444-DA45-BD41-0ACCAE209480}" destId="{812D6740-1397-CE43-8BF4-C94138D7F25E}" srcOrd="2" destOrd="0" presId="urn:microsoft.com/office/officeart/2005/8/layout/StepDownProcess"/>
    <dgm:cxn modelId="{72DC5D8F-4448-F344-8780-3B4CF5CF10E1}" type="presParOf" srcId="{C62F9077-1932-EF42-B8C3-55D5B2C30368}" destId="{041E44C6-4BAB-2F42-A614-C3B81D0FD26F}" srcOrd="9" destOrd="0" presId="urn:microsoft.com/office/officeart/2005/8/layout/StepDownProcess"/>
    <dgm:cxn modelId="{98973BB6-4504-E246-A8B6-0DFF4D4AB513}" type="presParOf" srcId="{C62F9077-1932-EF42-B8C3-55D5B2C30368}" destId="{B4F9A385-0331-614F-B1CF-82DD18AE6629}" srcOrd="10" destOrd="0" presId="urn:microsoft.com/office/officeart/2005/8/layout/StepDownProcess"/>
    <dgm:cxn modelId="{CACCFC25-941B-CB49-8D54-11CD273236BD}" type="presParOf" srcId="{B4F9A385-0331-614F-B1CF-82DD18AE6629}" destId="{059B2277-8B0D-4F49-89D2-8377276F96C7}"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F6BF57-4B63-4149-AE77-7636BCA292AC}"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3259FC98-543B-794B-B42C-2873B284CE27}">
      <dgm:prSet phldrT="[Text]"/>
      <dgm:spPr/>
      <dgm:t>
        <a:bodyPr/>
        <a:lstStyle/>
        <a:p>
          <a:r>
            <a:rPr lang="en-GB" dirty="0"/>
            <a:t>Infer Subject Column</a:t>
          </a:r>
        </a:p>
      </dgm:t>
    </dgm:pt>
    <dgm:pt modelId="{C12B5FBF-4F75-A04C-861E-ED9C65A46CE5}" type="parTrans" cxnId="{87B2F371-C4CC-2345-B8D4-8E5E33CAA633}">
      <dgm:prSet/>
      <dgm:spPr/>
      <dgm:t>
        <a:bodyPr/>
        <a:lstStyle/>
        <a:p>
          <a:endParaRPr lang="en-GB"/>
        </a:p>
      </dgm:t>
    </dgm:pt>
    <dgm:pt modelId="{D81FE052-40D2-864A-A598-2486BA978B39}" type="sibTrans" cxnId="{87B2F371-C4CC-2345-B8D4-8E5E33CAA633}">
      <dgm:prSet/>
      <dgm:spPr/>
      <dgm:t>
        <a:bodyPr/>
        <a:lstStyle/>
        <a:p>
          <a:endParaRPr lang="en-GB"/>
        </a:p>
      </dgm:t>
    </dgm:pt>
    <dgm:pt modelId="{6CBBCD24-8DFE-B948-9E7F-C4ED3D1FC9A2}">
      <dgm:prSet phldrT="[Text]"/>
      <dgm:spPr/>
      <dgm:t>
        <a:bodyPr/>
        <a:lstStyle/>
        <a:p>
          <a:r>
            <a:rPr lang="en-GB" dirty="0"/>
            <a:t>Entity Inference</a:t>
          </a:r>
        </a:p>
      </dgm:t>
    </dgm:pt>
    <dgm:pt modelId="{C3C65306-F47B-EC45-A9C5-82B0C221C514}" type="parTrans" cxnId="{88CDD3B0-E57B-6B4B-9030-526493CED094}">
      <dgm:prSet/>
      <dgm:spPr/>
      <dgm:t>
        <a:bodyPr/>
        <a:lstStyle/>
        <a:p>
          <a:endParaRPr lang="en-GB"/>
        </a:p>
      </dgm:t>
    </dgm:pt>
    <dgm:pt modelId="{5A3134BE-5A11-9E41-99A9-D72FC77E1152}" type="sibTrans" cxnId="{88CDD3B0-E57B-6B4B-9030-526493CED094}">
      <dgm:prSet/>
      <dgm:spPr/>
      <dgm:t>
        <a:bodyPr/>
        <a:lstStyle/>
        <a:p>
          <a:endParaRPr lang="en-GB"/>
        </a:p>
      </dgm:t>
    </dgm:pt>
    <dgm:pt modelId="{0A7F2275-04CC-3543-94A9-5A2581168C50}">
      <dgm:prSet phldrT="[Text]"/>
      <dgm:spPr/>
      <dgm:t>
        <a:bodyPr/>
        <a:lstStyle/>
        <a:p>
          <a:r>
            <a:rPr lang="en-GB" dirty="0"/>
            <a:t>Initial Column Annotation</a:t>
          </a:r>
        </a:p>
      </dgm:t>
    </dgm:pt>
    <dgm:pt modelId="{A66CA02F-CF76-FE4C-AF57-07B0D768CE01}" type="parTrans" cxnId="{36024E3E-DF23-4646-9C70-C62963AB5C67}">
      <dgm:prSet/>
      <dgm:spPr/>
      <dgm:t>
        <a:bodyPr/>
        <a:lstStyle/>
        <a:p>
          <a:endParaRPr lang="en-GB"/>
        </a:p>
      </dgm:t>
    </dgm:pt>
    <dgm:pt modelId="{E252826E-3798-5543-93EE-A3536F4E49AF}" type="sibTrans" cxnId="{36024E3E-DF23-4646-9C70-C62963AB5C67}">
      <dgm:prSet/>
      <dgm:spPr/>
      <dgm:t>
        <a:bodyPr/>
        <a:lstStyle/>
        <a:p>
          <a:endParaRPr lang="en-GB"/>
        </a:p>
      </dgm:t>
    </dgm:pt>
    <dgm:pt modelId="{EAB6D619-1D4B-1D4D-A4CA-58642771F44E}">
      <dgm:prSet phldrT="[Text]"/>
      <dgm:spPr/>
      <dgm:t>
        <a:bodyPr/>
        <a:lstStyle/>
        <a:p>
          <a:r>
            <a:rPr lang="en-GB" dirty="0"/>
            <a:t>Update Annotations</a:t>
          </a:r>
        </a:p>
      </dgm:t>
    </dgm:pt>
    <dgm:pt modelId="{AC74E8D5-0D19-AA4D-9559-ADF85C840DC6}" type="parTrans" cxnId="{DE5D0948-FBBB-D34B-A6FD-CBCEF53D1E1F}">
      <dgm:prSet/>
      <dgm:spPr/>
      <dgm:t>
        <a:bodyPr/>
        <a:lstStyle/>
        <a:p>
          <a:endParaRPr lang="en-GB"/>
        </a:p>
      </dgm:t>
    </dgm:pt>
    <dgm:pt modelId="{BC0A920F-2705-B643-B019-EBAF109623D6}" type="sibTrans" cxnId="{DE5D0948-FBBB-D34B-A6FD-CBCEF53D1E1F}">
      <dgm:prSet/>
      <dgm:spPr/>
      <dgm:t>
        <a:bodyPr/>
        <a:lstStyle/>
        <a:p>
          <a:endParaRPr lang="en-GB"/>
        </a:p>
      </dgm:t>
    </dgm:pt>
    <dgm:pt modelId="{C692CA87-4355-A241-8D3E-6CB1DF063137}">
      <dgm:prSet phldrT="[Text]"/>
      <dgm:spPr/>
      <dgm:t>
        <a:bodyPr/>
        <a:lstStyle/>
        <a:p>
          <a:r>
            <a:rPr lang="en-GB" dirty="0"/>
            <a:t>Relation Annotation</a:t>
          </a:r>
        </a:p>
      </dgm:t>
    </dgm:pt>
    <dgm:pt modelId="{827B91DC-79B6-B646-83DC-D23CD8579BDF}" type="parTrans" cxnId="{A7FD1B9B-24F8-7A47-AC08-5E592110A67B}">
      <dgm:prSet/>
      <dgm:spPr/>
      <dgm:t>
        <a:bodyPr/>
        <a:lstStyle/>
        <a:p>
          <a:endParaRPr lang="en-GB"/>
        </a:p>
      </dgm:t>
    </dgm:pt>
    <dgm:pt modelId="{427C6EA2-8C1C-064D-A301-0E52CFDAA0CA}" type="sibTrans" cxnId="{A7FD1B9B-24F8-7A47-AC08-5E592110A67B}">
      <dgm:prSet/>
      <dgm:spPr/>
      <dgm:t>
        <a:bodyPr/>
        <a:lstStyle/>
        <a:p>
          <a:endParaRPr lang="en-GB"/>
        </a:p>
      </dgm:t>
    </dgm:pt>
    <dgm:pt modelId="{BFCEB992-2D1F-3541-A073-A6EFBA1967B9}" type="pres">
      <dgm:prSet presAssocID="{9DF6BF57-4B63-4149-AE77-7636BCA292AC}" presName="rootnode" presStyleCnt="0">
        <dgm:presLayoutVars>
          <dgm:chMax/>
          <dgm:chPref/>
          <dgm:dir/>
          <dgm:animLvl val="lvl"/>
        </dgm:presLayoutVars>
      </dgm:prSet>
      <dgm:spPr/>
    </dgm:pt>
    <dgm:pt modelId="{5D751E5A-A725-BA43-9C63-C0B61F22DC1F}" type="pres">
      <dgm:prSet presAssocID="{3259FC98-543B-794B-B42C-2873B284CE27}" presName="composite" presStyleCnt="0"/>
      <dgm:spPr/>
    </dgm:pt>
    <dgm:pt modelId="{97389A20-3A17-324C-8B49-BEC18A2F7BFB}" type="pres">
      <dgm:prSet presAssocID="{3259FC98-543B-794B-B42C-2873B284CE27}" presName="bentUpArrow1" presStyleLbl="alignImgPlace1" presStyleIdx="0" presStyleCnt="4"/>
      <dgm:spPr/>
    </dgm:pt>
    <dgm:pt modelId="{11E44E49-96C5-E743-AF9A-91761D79593B}" type="pres">
      <dgm:prSet presAssocID="{3259FC98-543B-794B-B42C-2873B284CE27}" presName="ParentText" presStyleLbl="node1" presStyleIdx="0" presStyleCnt="5">
        <dgm:presLayoutVars>
          <dgm:chMax val="1"/>
          <dgm:chPref val="1"/>
          <dgm:bulletEnabled val="1"/>
        </dgm:presLayoutVars>
      </dgm:prSet>
      <dgm:spPr/>
    </dgm:pt>
    <dgm:pt modelId="{CFEAAB95-32DF-D048-8618-3ABA038A070D}" type="pres">
      <dgm:prSet presAssocID="{3259FC98-543B-794B-B42C-2873B284CE27}" presName="ChildText" presStyleLbl="revTx" presStyleIdx="0" presStyleCnt="4">
        <dgm:presLayoutVars>
          <dgm:chMax val="0"/>
          <dgm:chPref val="0"/>
          <dgm:bulletEnabled val="1"/>
        </dgm:presLayoutVars>
      </dgm:prSet>
      <dgm:spPr/>
    </dgm:pt>
    <dgm:pt modelId="{E8A3624E-7567-8B4B-A397-9D257DF26FAC}" type="pres">
      <dgm:prSet presAssocID="{D81FE052-40D2-864A-A598-2486BA978B39}" presName="sibTrans" presStyleCnt="0"/>
      <dgm:spPr/>
    </dgm:pt>
    <dgm:pt modelId="{6ED901CC-A63B-2941-A4AF-FAC221502855}" type="pres">
      <dgm:prSet presAssocID="{6CBBCD24-8DFE-B948-9E7F-C4ED3D1FC9A2}" presName="composite" presStyleCnt="0"/>
      <dgm:spPr/>
    </dgm:pt>
    <dgm:pt modelId="{39B2BA5F-AE37-2344-869E-BEBD207466AE}" type="pres">
      <dgm:prSet presAssocID="{6CBBCD24-8DFE-B948-9E7F-C4ED3D1FC9A2}" presName="bentUpArrow1" presStyleLbl="alignImgPlace1" presStyleIdx="1" presStyleCnt="4"/>
      <dgm:spPr/>
    </dgm:pt>
    <dgm:pt modelId="{CF852DC7-FBBD-3B44-B84F-23D1E79DC504}" type="pres">
      <dgm:prSet presAssocID="{6CBBCD24-8DFE-B948-9E7F-C4ED3D1FC9A2}" presName="ParentText" presStyleLbl="node1" presStyleIdx="1" presStyleCnt="5">
        <dgm:presLayoutVars>
          <dgm:chMax val="1"/>
          <dgm:chPref val="1"/>
          <dgm:bulletEnabled val="1"/>
        </dgm:presLayoutVars>
      </dgm:prSet>
      <dgm:spPr/>
    </dgm:pt>
    <dgm:pt modelId="{6E4CB61B-6FF6-A045-AE31-1305EBD1D95E}" type="pres">
      <dgm:prSet presAssocID="{6CBBCD24-8DFE-B948-9E7F-C4ED3D1FC9A2}" presName="ChildText" presStyleLbl="revTx" presStyleIdx="1" presStyleCnt="4">
        <dgm:presLayoutVars>
          <dgm:chMax val="0"/>
          <dgm:chPref val="0"/>
          <dgm:bulletEnabled val="1"/>
        </dgm:presLayoutVars>
      </dgm:prSet>
      <dgm:spPr/>
    </dgm:pt>
    <dgm:pt modelId="{B704ACC1-86C8-BC41-A251-B73B3CF6F032}" type="pres">
      <dgm:prSet presAssocID="{5A3134BE-5A11-9E41-99A9-D72FC77E1152}" presName="sibTrans" presStyleCnt="0"/>
      <dgm:spPr/>
    </dgm:pt>
    <dgm:pt modelId="{41EF06DB-101E-114C-BA52-01A1BB1515F7}" type="pres">
      <dgm:prSet presAssocID="{0A7F2275-04CC-3543-94A9-5A2581168C50}" presName="composite" presStyleCnt="0"/>
      <dgm:spPr/>
    </dgm:pt>
    <dgm:pt modelId="{3A8906C9-C075-7147-8255-FBBDFD51114A}" type="pres">
      <dgm:prSet presAssocID="{0A7F2275-04CC-3543-94A9-5A2581168C50}" presName="bentUpArrow1" presStyleLbl="alignImgPlace1" presStyleIdx="2" presStyleCnt="4"/>
      <dgm:spPr/>
    </dgm:pt>
    <dgm:pt modelId="{48137B38-43FB-AE4D-819E-1AE94EF6DE06}" type="pres">
      <dgm:prSet presAssocID="{0A7F2275-04CC-3543-94A9-5A2581168C50}" presName="ParentText" presStyleLbl="node1" presStyleIdx="2" presStyleCnt="5">
        <dgm:presLayoutVars>
          <dgm:chMax val="1"/>
          <dgm:chPref val="1"/>
          <dgm:bulletEnabled val="1"/>
        </dgm:presLayoutVars>
      </dgm:prSet>
      <dgm:spPr/>
    </dgm:pt>
    <dgm:pt modelId="{CD2AF6C0-5051-284E-94DD-569A13F0FA25}" type="pres">
      <dgm:prSet presAssocID="{0A7F2275-04CC-3543-94A9-5A2581168C50}" presName="ChildText" presStyleLbl="revTx" presStyleIdx="2" presStyleCnt="4">
        <dgm:presLayoutVars>
          <dgm:chMax val="0"/>
          <dgm:chPref val="0"/>
          <dgm:bulletEnabled val="1"/>
        </dgm:presLayoutVars>
      </dgm:prSet>
      <dgm:spPr/>
    </dgm:pt>
    <dgm:pt modelId="{FB7EFF0A-8CB0-2D4F-8DFA-F14E3B28109A}" type="pres">
      <dgm:prSet presAssocID="{E252826E-3798-5543-93EE-A3536F4E49AF}" presName="sibTrans" presStyleCnt="0"/>
      <dgm:spPr/>
    </dgm:pt>
    <dgm:pt modelId="{0657B639-C4C0-2E4F-B23E-EB70287695F3}" type="pres">
      <dgm:prSet presAssocID="{EAB6D619-1D4B-1D4D-A4CA-58642771F44E}" presName="composite" presStyleCnt="0"/>
      <dgm:spPr/>
    </dgm:pt>
    <dgm:pt modelId="{B6D21E11-ABE3-044F-9241-321F926ED134}" type="pres">
      <dgm:prSet presAssocID="{EAB6D619-1D4B-1D4D-A4CA-58642771F44E}" presName="bentUpArrow1" presStyleLbl="alignImgPlace1" presStyleIdx="3" presStyleCnt="4"/>
      <dgm:spPr/>
    </dgm:pt>
    <dgm:pt modelId="{2DF06849-1999-5A42-A67B-FBF667E75525}" type="pres">
      <dgm:prSet presAssocID="{EAB6D619-1D4B-1D4D-A4CA-58642771F44E}" presName="ParentText" presStyleLbl="node1" presStyleIdx="3" presStyleCnt="5">
        <dgm:presLayoutVars>
          <dgm:chMax val="1"/>
          <dgm:chPref val="1"/>
          <dgm:bulletEnabled val="1"/>
        </dgm:presLayoutVars>
      </dgm:prSet>
      <dgm:spPr/>
    </dgm:pt>
    <dgm:pt modelId="{01BA5D21-3E62-AB4A-9ACD-43C932DBA58F}" type="pres">
      <dgm:prSet presAssocID="{EAB6D619-1D4B-1D4D-A4CA-58642771F44E}" presName="ChildText" presStyleLbl="revTx" presStyleIdx="3" presStyleCnt="4">
        <dgm:presLayoutVars>
          <dgm:chMax val="0"/>
          <dgm:chPref val="0"/>
          <dgm:bulletEnabled val="1"/>
        </dgm:presLayoutVars>
      </dgm:prSet>
      <dgm:spPr/>
    </dgm:pt>
    <dgm:pt modelId="{3BF70E07-7521-3F4F-9F4C-F0B11ED806B8}" type="pres">
      <dgm:prSet presAssocID="{BC0A920F-2705-B643-B019-EBAF109623D6}" presName="sibTrans" presStyleCnt="0"/>
      <dgm:spPr/>
    </dgm:pt>
    <dgm:pt modelId="{6E20FA79-A765-A845-B7A1-F338A5CF8C0F}" type="pres">
      <dgm:prSet presAssocID="{C692CA87-4355-A241-8D3E-6CB1DF063137}" presName="composite" presStyleCnt="0"/>
      <dgm:spPr/>
    </dgm:pt>
    <dgm:pt modelId="{3A155C01-3A49-9942-8F59-E96966C78C5C}" type="pres">
      <dgm:prSet presAssocID="{C692CA87-4355-A241-8D3E-6CB1DF063137}" presName="ParentText" presStyleLbl="node1" presStyleIdx="4" presStyleCnt="5">
        <dgm:presLayoutVars>
          <dgm:chMax val="1"/>
          <dgm:chPref val="1"/>
          <dgm:bulletEnabled val="1"/>
        </dgm:presLayoutVars>
      </dgm:prSet>
      <dgm:spPr/>
    </dgm:pt>
  </dgm:ptLst>
  <dgm:cxnLst>
    <dgm:cxn modelId="{D8B79F08-F45E-774D-91D1-76C60D7F28FD}" type="presOf" srcId="{6CBBCD24-8DFE-B948-9E7F-C4ED3D1FC9A2}" destId="{CF852DC7-FBBD-3B44-B84F-23D1E79DC504}" srcOrd="0" destOrd="0" presId="urn:microsoft.com/office/officeart/2005/8/layout/StepDownProcess"/>
    <dgm:cxn modelId="{52AC2F12-0CCA-0242-9473-75A76BC636EA}" type="presOf" srcId="{3259FC98-543B-794B-B42C-2873B284CE27}" destId="{11E44E49-96C5-E743-AF9A-91761D79593B}" srcOrd="0" destOrd="0" presId="urn:microsoft.com/office/officeart/2005/8/layout/StepDownProcess"/>
    <dgm:cxn modelId="{BD29D71C-C67A-2B48-BD69-CD576E19AD23}" type="presOf" srcId="{9DF6BF57-4B63-4149-AE77-7636BCA292AC}" destId="{BFCEB992-2D1F-3541-A073-A6EFBA1967B9}" srcOrd="0" destOrd="0" presId="urn:microsoft.com/office/officeart/2005/8/layout/StepDownProcess"/>
    <dgm:cxn modelId="{31A0682D-9994-1A4C-AC68-65C11D5EAC5C}" type="presOf" srcId="{EAB6D619-1D4B-1D4D-A4CA-58642771F44E}" destId="{2DF06849-1999-5A42-A67B-FBF667E75525}" srcOrd="0" destOrd="0" presId="urn:microsoft.com/office/officeart/2005/8/layout/StepDownProcess"/>
    <dgm:cxn modelId="{36024E3E-DF23-4646-9C70-C62963AB5C67}" srcId="{9DF6BF57-4B63-4149-AE77-7636BCA292AC}" destId="{0A7F2275-04CC-3543-94A9-5A2581168C50}" srcOrd="2" destOrd="0" parTransId="{A66CA02F-CF76-FE4C-AF57-07B0D768CE01}" sibTransId="{E252826E-3798-5543-93EE-A3536F4E49AF}"/>
    <dgm:cxn modelId="{DE5D0948-FBBB-D34B-A6FD-CBCEF53D1E1F}" srcId="{9DF6BF57-4B63-4149-AE77-7636BCA292AC}" destId="{EAB6D619-1D4B-1D4D-A4CA-58642771F44E}" srcOrd="3" destOrd="0" parTransId="{AC74E8D5-0D19-AA4D-9559-ADF85C840DC6}" sibTransId="{BC0A920F-2705-B643-B019-EBAF109623D6}"/>
    <dgm:cxn modelId="{87B2F371-C4CC-2345-B8D4-8E5E33CAA633}" srcId="{9DF6BF57-4B63-4149-AE77-7636BCA292AC}" destId="{3259FC98-543B-794B-B42C-2873B284CE27}" srcOrd="0" destOrd="0" parTransId="{C12B5FBF-4F75-A04C-861E-ED9C65A46CE5}" sibTransId="{D81FE052-40D2-864A-A598-2486BA978B39}"/>
    <dgm:cxn modelId="{A29BAB97-A7FE-354D-8678-33B5CBE4ED16}" type="presOf" srcId="{0A7F2275-04CC-3543-94A9-5A2581168C50}" destId="{48137B38-43FB-AE4D-819E-1AE94EF6DE06}" srcOrd="0" destOrd="0" presId="urn:microsoft.com/office/officeart/2005/8/layout/StepDownProcess"/>
    <dgm:cxn modelId="{A7FD1B9B-24F8-7A47-AC08-5E592110A67B}" srcId="{9DF6BF57-4B63-4149-AE77-7636BCA292AC}" destId="{C692CA87-4355-A241-8D3E-6CB1DF063137}" srcOrd="4" destOrd="0" parTransId="{827B91DC-79B6-B646-83DC-D23CD8579BDF}" sibTransId="{427C6EA2-8C1C-064D-A301-0E52CFDAA0CA}"/>
    <dgm:cxn modelId="{88CDD3B0-E57B-6B4B-9030-526493CED094}" srcId="{9DF6BF57-4B63-4149-AE77-7636BCA292AC}" destId="{6CBBCD24-8DFE-B948-9E7F-C4ED3D1FC9A2}" srcOrd="1" destOrd="0" parTransId="{C3C65306-F47B-EC45-A9C5-82B0C221C514}" sibTransId="{5A3134BE-5A11-9E41-99A9-D72FC77E1152}"/>
    <dgm:cxn modelId="{575238B7-1D6A-C34E-9395-4CED30D372F7}" type="presOf" srcId="{C692CA87-4355-A241-8D3E-6CB1DF063137}" destId="{3A155C01-3A49-9942-8F59-E96966C78C5C}" srcOrd="0" destOrd="0" presId="urn:microsoft.com/office/officeart/2005/8/layout/StepDownProcess"/>
    <dgm:cxn modelId="{8A25A0F8-471B-5C42-8D2B-EB8B6CE26D7A}" type="presParOf" srcId="{BFCEB992-2D1F-3541-A073-A6EFBA1967B9}" destId="{5D751E5A-A725-BA43-9C63-C0B61F22DC1F}" srcOrd="0" destOrd="0" presId="urn:microsoft.com/office/officeart/2005/8/layout/StepDownProcess"/>
    <dgm:cxn modelId="{35580709-830C-984C-93CE-B96B4F407E96}" type="presParOf" srcId="{5D751E5A-A725-BA43-9C63-C0B61F22DC1F}" destId="{97389A20-3A17-324C-8B49-BEC18A2F7BFB}" srcOrd="0" destOrd="0" presId="urn:microsoft.com/office/officeart/2005/8/layout/StepDownProcess"/>
    <dgm:cxn modelId="{F4D094E4-68FC-4548-A346-3AEEFD5FAB8F}" type="presParOf" srcId="{5D751E5A-A725-BA43-9C63-C0B61F22DC1F}" destId="{11E44E49-96C5-E743-AF9A-91761D79593B}" srcOrd="1" destOrd="0" presId="urn:microsoft.com/office/officeart/2005/8/layout/StepDownProcess"/>
    <dgm:cxn modelId="{77289815-4723-4346-930D-BAB20AAB7C5B}" type="presParOf" srcId="{5D751E5A-A725-BA43-9C63-C0B61F22DC1F}" destId="{CFEAAB95-32DF-D048-8618-3ABA038A070D}" srcOrd="2" destOrd="0" presId="urn:microsoft.com/office/officeart/2005/8/layout/StepDownProcess"/>
    <dgm:cxn modelId="{0BF72901-14A8-204F-B181-CFF7789EDDA0}" type="presParOf" srcId="{BFCEB992-2D1F-3541-A073-A6EFBA1967B9}" destId="{E8A3624E-7567-8B4B-A397-9D257DF26FAC}" srcOrd="1" destOrd="0" presId="urn:microsoft.com/office/officeart/2005/8/layout/StepDownProcess"/>
    <dgm:cxn modelId="{767A4C46-9648-F341-84D1-5202C1E74015}" type="presParOf" srcId="{BFCEB992-2D1F-3541-A073-A6EFBA1967B9}" destId="{6ED901CC-A63B-2941-A4AF-FAC221502855}" srcOrd="2" destOrd="0" presId="urn:microsoft.com/office/officeart/2005/8/layout/StepDownProcess"/>
    <dgm:cxn modelId="{157C9723-573A-A048-BA16-34DA76685411}" type="presParOf" srcId="{6ED901CC-A63B-2941-A4AF-FAC221502855}" destId="{39B2BA5F-AE37-2344-869E-BEBD207466AE}" srcOrd="0" destOrd="0" presId="urn:microsoft.com/office/officeart/2005/8/layout/StepDownProcess"/>
    <dgm:cxn modelId="{5D8EF371-4A5F-204C-9B31-507F74B16113}" type="presParOf" srcId="{6ED901CC-A63B-2941-A4AF-FAC221502855}" destId="{CF852DC7-FBBD-3B44-B84F-23D1E79DC504}" srcOrd="1" destOrd="0" presId="urn:microsoft.com/office/officeart/2005/8/layout/StepDownProcess"/>
    <dgm:cxn modelId="{31950007-E61A-9842-B567-118C8D9A46FD}" type="presParOf" srcId="{6ED901CC-A63B-2941-A4AF-FAC221502855}" destId="{6E4CB61B-6FF6-A045-AE31-1305EBD1D95E}" srcOrd="2" destOrd="0" presId="urn:microsoft.com/office/officeart/2005/8/layout/StepDownProcess"/>
    <dgm:cxn modelId="{AEEED20B-5B4B-4548-B30B-E748E320E56D}" type="presParOf" srcId="{BFCEB992-2D1F-3541-A073-A6EFBA1967B9}" destId="{B704ACC1-86C8-BC41-A251-B73B3CF6F032}" srcOrd="3" destOrd="0" presId="urn:microsoft.com/office/officeart/2005/8/layout/StepDownProcess"/>
    <dgm:cxn modelId="{E9E2333C-B925-2447-AADA-B070A90CB5D3}" type="presParOf" srcId="{BFCEB992-2D1F-3541-A073-A6EFBA1967B9}" destId="{41EF06DB-101E-114C-BA52-01A1BB1515F7}" srcOrd="4" destOrd="0" presId="urn:microsoft.com/office/officeart/2005/8/layout/StepDownProcess"/>
    <dgm:cxn modelId="{4DBA9B0F-8600-754A-951E-312982965499}" type="presParOf" srcId="{41EF06DB-101E-114C-BA52-01A1BB1515F7}" destId="{3A8906C9-C075-7147-8255-FBBDFD51114A}" srcOrd="0" destOrd="0" presId="urn:microsoft.com/office/officeart/2005/8/layout/StepDownProcess"/>
    <dgm:cxn modelId="{AD4D0D4D-59F2-D741-AE45-BED65654A338}" type="presParOf" srcId="{41EF06DB-101E-114C-BA52-01A1BB1515F7}" destId="{48137B38-43FB-AE4D-819E-1AE94EF6DE06}" srcOrd="1" destOrd="0" presId="urn:microsoft.com/office/officeart/2005/8/layout/StepDownProcess"/>
    <dgm:cxn modelId="{6F756C5F-0686-8242-838A-EAAA3057D367}" type="presParOf" srcId="{41EF06DB-101E-114C-BA52-01A1BB1515F7}" destId="{CD2AF6C0-5051-284E-94DD-569A13F0FA25}" srcOrd="2" destOrd="0" presId="urn:microsoft.com/office/officeart/2005/8/layout/StepDownProcess"/>
    <dgm:cxn modelId="{1035DCD1-84F6-FF41-AD14-FEF28A933CDA}" type="presParOf" srcId="{BFCEB992-2D1F-3541-A073-A6EFBA1967B9}" destId="{FB7EFF0A-8CB0-2D4F-8DFA-F14E3B28109A}" srcOrd="5" destOrd="0" presId="urn:microsoft.com/office/officeart/2005/8/layout/StepDownProcess"/>
    <dgm:cxn modelId="{D42B7C4C-9F52-4841-85B0-9C02601CA218}" type="presParOf" srcId="{BFCEB992-2D1F-3541-A073-A6EFBA1967B9}" destId="{0657B639-C4C0-2E4F-B23E-EB70287695F3}" srcOrd="6" destOrd="0" presId="urn:microsoft.com/office/officeart/2005/8/layout/StepDownProcess"/>
    <dgm:cxn modelId="{B9B5B717-171E-2C42-A582-861EF4123244}" type="presParOf" srcId="{0657B639-C4C0-2E4F-B23E-EB70287695F3}" destId="{B6D21E11-ABE3-044F-9241-321F926ED134}" srcOrd="0" destOrd="0" presId="urn:microsoft.com/office/officeart/2005/8/layout/StepDownProcess"/>
    <dgm:cxn modelId="{CFE003EF-63B5-C14D-8189-7ACA04F2402F}" type="presParOf" srcId="{0657B639-C4C0-2E4F-B23E-EB70287695F3}" destId="{2DF06849-1999-5A42-A67B-FBF667E75525}" srcOrd="1" destOrd="0" presId="urn:microsoft.com/office/officeart/2005/8/layout/StepDownProcess"/>
    <dgm:cxn modelId="{B1CDCC1B-29DC-D743-AF27-9176AD53353E}" type="presParOf" srcId="{0657B639-C4C0-2E4F-B23E-EB70287695F3}" destId="{01BA5D21-3E62-AB4A-9ACD-43C932DBA58F}" srcOrd="2" destOrd="0" presId="urn:microsoft.com/office/officeart/2005/8/layout/StepDownProcess"/>
    <dgm:cxn modelId="{9F90D91A-31A7-924B-AC01-04757E5D039A}" type="presParOf" srcId="{BFCEB992-2D1F-3541-A073-A6EFBA1967B9}" destId="{3BF70E07-7521-3F4F-9F4C-F0B11ED806B8}" srcOrd="7" destOrd="0" presId="urn:microsoft.com/office/officeart/2005/8/layout/StepDownProcess"/>
    <dgm:cxn modelId="{41A29370-5CAC-1F43-BB63-13992FC7A508}" type="presParOf" srcId="{BFCEB992-2D1F-3541-A073-A6EFBA1967B9}" destId="{6E20FA79-A765-A845-B7A1-F338A5CF8C0F}" srcOrd="8" destOrd="0" presId="urn:microsoft.com/office/officeart/2005/8/layout/StepDownProcess"/>
    <dgm:cxn modelId="{15380CE5-D393-7049-8A21-A87C86969834}" type="presParOf" srcId="{6E20FA79-A765-A845-B7A1-F338A5CF8C0F}" destId="{3A155C01-3A49-9942-8F59-E96966C78C5C}"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C54FE-DF64-9F49-979E-492C174EC0D6}"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4DD8512F-FE62-B548-9C27-21EA362FBCD4}">
      <dgm:prSet phldrT="[Text]"/>
      <dgm:spPr/>
      <dgm:t>
        <a:bodyPr/>
        <a:lstStyle/>
        <a:p>
          <a:r>
            <a:rPr lang="en-GB" dirty="0"/>
            <a:t>RDF Instance Extraction</a:t>
          </a:r>
        </a:p>
      </dgm:t>
    </dgm:pt>
    <dgm:pt modelId="{6BEF0A0F-B18E-B84A-A588-2165B9BC5373}" type="parTrans" cxnId="{7E6E66F7-B315-FA48-9116-CBA29A0AF64C}">
      <dgm:prSet/>
      <dgm:spPr/>
      <dgm:t>
        <a:bodyPr/>
        <a:lstStyle/>
        <a:p>
          <a:endParaRPr lang="en-GB"/>
        </a:p>
      </dgm:t>
    </dgm:pt>
    <dgm:pt modelId="{3FAAD29A-3AEC-CC4B-8560-B86AA0C58411}" type="sibTrans" cxnId="{7E6E66F7-B315-FA48-9116-CBA29A0AF64C}">
      <dgm:prSet/>
      <dgm:spPr/>
      <dgm:t>
        <a:bodyPr/>
        <a:lstStyle/>
        <a:p>
          <a:endParaRPr lang="en-GB"/>
        </a:p>
      </dgm:t>
    </dgm:pt>
    <dgm:pt modelId="{69D8919E-352F-D049-AACB-C01B8D12C136}">
      <dgm:prSet phldrT="[Text]"/>
      <dgm:spPr/>
      <dgm:t>
        <a:bodyPr/>
        <a:lstStyle/>
        <a:p>
          <a:r>
            <a:rPr lang="en-GB" dirty="0"/>
            <a:t>Build Candidate Descriptions</a:t>
          </a:r>
        </a:p>
      </dgm:t>
    </dgm:pt>
    <dgm:pt modelId="{C48BA944-026D-5241-8691-F487FB3D7EFE}" type="parTrans" cxnId="{8DAD36F5-7E32-1F4C-9785-191C4D744A23}">
      <dgm:prSet/>
      <dgm:spPr/>
      <dgm:t>
        <a:bodyPr/>
        <a:lstStyle/>
        <a:p>
          <a:endParaRPr lang="en-GB"/>
        </a:p>
      </dgm:t>
    </dgm:pt>
    <dgm:pt modelId="{6C185F4A-F93A-D64A-9E4F-9510F7121347}" type="sibTrans" cxnId="{8DAD36F5-7E32-1F4C-9785-191C4D744A23}">
      <dgm:prSet/>
      <dgm:spPr/>
      <dgm:t>
        <a:bodyPr/>
        <a:lstStyle/>
        <a:p>
          <a:endParaRPr lang="en-GB"/>
        </a:p>
      </dgm:t>
    </dgm:pt>
    <dgm:pt modelId="{9718441D-5ED2-464C-A0B8-17E147A2972A}">
      <dgm:prSet phldrT="[Text]"/>
      <dgm:spPr/>
      <dgm:t>
        <a:bodyPr/>
        <a:lstStyle/>
        <a:p>
          <a:r>
            <a:rPr lang="en-GB" dirty="0"/>
            <a:t>Cluster Candidate Descriptions</a:t>
          </a:r>
        </a:p>
      </dgm:t>
    </dgm:pt>
    <dgm:pt modelId="{90C76F10-5C19-1447-89C5-C93C9A000750}" type="parTrans" cxnId="{8FFCDF0F-A01C-6849-9A15-CCF7B1A22B88}">
      <dgm:prSet/>
      <dgm:spPr/>
      <dgm:t>
        <a:bodyPr/>
        <a:lstStyle/>
        <a:p>
          <a:endParaRPr lang="en-GB"/>
        </a:p>
      </dgm:t>
    </dgm:pt>
    <dgm:pt modelId="{D8D324BD-C149-7D4D-8D99-7620ED44C49F}" type="sibTrans" cxnId="{8FFCDF0F-A01C-6849-9A15-CCF7B1A22B88}">
      <dgm:prSet/>
      <dgm:spPr/>
      <dgm:t>
        <a:bodyPr/>
        <a:lstStyle/>
        <a:p>
          <a:endParaRPr lang="en-GB"/>
        </a:p>
      </dgm:t>
    </dgm:pt>
    <dgm:pt modelId="{71E3BF10-4C35-F74B-84B1-4B8CC1073EEB}">
      <dgm:prSet phldrT="[Text]"/>
      <dgm:spPr/>
      <dgm:t>
        <a:bodyPr/>
        <a:lstStyle/>
        <a:p>
          <a:r>
            <a:rPr lang="en-GB" dirty="0"/>
            <a:t>Identify Recurring Features</a:t>
          </a:r>
        </a:p>
      </dgm:t>
    </dgm:pt>
    <dgm:pt modelId="{B99739D0-5944-BD45-A17C-8FD23729BA5B}" type="parTrans" cxnId="{7B61894C-848D-0D45-A179-5CCB88B8B5A5}">
      <dgm:prSet/>
      <dgm:spPr/>
      <dgm:t>
        <a:bodyPr/>
        <a:lstStyle/>
        <a:p>
          <a:endParaRPr lang="en-GB"/>
        </a:p>
      </dgm:t>
    </dgm:pt>
    <dgm:pt modelId="{F108505C-E9B9-9A48-80DD-CAE1FCF2D332}" type="sibTrans" cxnId="{7B61894C-848D-0D45-A179-5CCB88B8B5A5}">
      <dgm:prSet/>
      <dgm:spPr/>
      <dgm:t>
        <a:bodyPr/>
        <a:lstStyle/>
        <a:p>
          <a:endParaRPr lang="en-GB"/>
        </a:p>
      </dgm:t>
    </dgm:pt>
    <dgm:pt modelId="{288C0837-2D38-DF40-BB15-ED019566B673}">
      <dgm:prSet phldrT="[Text]"/>
      <dgm:spPr/>
      <dgm:t>
        <a:bodyPr/>
        <a:lstStyle/>
        <a:p>
          <a:r>
            <a:rPr lang="en-GB" dirty="0"/>
            <a:t>Infer Schema</a:t>
          </a:r>
        </a:p>
      </dgm:t>
    </dgm:pt>
    <dgm:pt modelId="{8CE56D18-6846-D64F-86E0-8B859E0FF54A}" type="parTrans" cxnId="{06534B8F-9B76-7C47-AE78-30D66D9C6292}">
      <dgm:prSet/>
      <dgm:spPr/>
      <dgm:t>
        <a:bodyPr/>
        <a:lstStyle/>
        <a:p>
          <a:endParaRPr lang="en-GB"/>
        </a:p>
      </dgm:t>
    </dgm:pt>
    <dgm:pt modelId="{7F54EF4E-D6E7-D94F-AB06-0EF06B5B615F}" type="sibTrans" cxnId="{06534B8F-9B76-7C47-AE78-30D66D9C6292}">
      <dgm:prSet/>
      <dgm:spPr/>
      <dgm:t>
        <a:bodyPr/>
        <a:lstStyle/>
        <a:p>
          <a:endParaRPr lang="en-GB"/>
        </a:p>
      </dgm:t>
    </dgm:pt>
    <dgm:pt modelId="{4F04C274-62DE-3044-BFD9-001BB8A9F53F}" type="pres">
      <dgm:prSet presAssocID="{58FC54FE-DF64-9F49-979E-492C174EC0D6}" presName="rootnode" presStyleCnt="0">
        <dgm:presLayoutVars>
          <dgm:chMax/>
          <dgm:chPref/>
          <dgm:dir/>
          <dgm:animLvl val="lvl"/>
        </dgm:presLayoutVars>
      </dgm:prSet>
      <dgm:spPr/>
    </dgm:pt>
    <dgm:pt modelId="{0C36F7CD-B8F1-8F49-9A21-4C1FFD9D4E68}" type="pres">
      <dgm:prSet presAssocID="{4DD8512F-FE62-B548-9C27-21EA362FBCD4}" presName="composite" presStyleCnt="0"/>
      <dgm:spPr/>
    </dgm:pt>
    <dgm:pt modelId="{05582751-084E-AE4C-8209-BF46756B204B}" type="pres">
      <dgm:prSet presAssocID="{4DD8512F-FE62-B548-9C27-21EA362FBCD4}" presName="bentUpArrow1" presStyleLbl="alignImgPlace1" presStyleIdx="0" presStyleCnt="4"/>
      <dgm:spPr/>
    </dgm:pt>
    <dgm:pt modelId="{C99C776B-2FD2-7A40-9ABD-32CE5977BD05}" type="pres">
      <dgm:prSet presAssocID="{4DD8512F-FE62-B548-9C27-21EA362FBCD4}" presName="ParentText" presStyleLbl="node1" presStyleIdx="0" presStyleCnt="5">
        <dgm:presLayoutVars>
          <dgm:chMax val="1"/>
          <dgm:chPref val="1"/>
          <dgm:bulletEnabled val="1"/>
        </dgm:presLayoutVars>
      </dgm:prSet>
      <dgm:spPr/>
    </dgm:pt>
    <dgm:pt modelId="{038B936E-6A8B-7147-8272-B730A61BDDE6}" type="pres">
      <dgm:prSet presAssocID="{4DD8512F-FE62-B548-9C27-21EA362FBCD4}" presName="ChildText" presStyleLbl="revTx" presStyleIdx="0" presStyleCnt="4">
        <dgm:presLayoutVars>
          <dgm:chMax val="0"/>
          <dgm:chPref val="0"/>
          <dgm:bulletEnabled val="1"/>
        </dgm:presLayoutVars>
      </dgm:prSet>
      <dgm:spPr/>
    </dgm:pt>
    <dgm:pt modelId="{02343C30-B1B0-FB42-9C1D-5752EF083977}" type="pres">
      <dgm:prSet presAssocID="{3FAAD29A-3AEC-CC4B-8560-B86AA0C58411}" presName="sibTrans" presStyleCnt="0"/>
      <dgm:spPr/>
    </dgm:pt>
    <dgm:pt modelId="{EA8E7762-EE1C-E144-872B-432F096AE1E3}" type="pres">
      <dgm:prSet presAssocID="{69D8919E-352F-D049-AACB-C01B8D12C136}" presName="composite" presStyleCnt="0"/>
      <dgm:spPr/>
    </dgm:pt>
    <dgm:pt modelId="{072B15B8-4294-C847-9A49-7E60D1908639}" type="pres">
      <dgm:prSet presAssocID="{69D8919E-352F-D049-AACB-C01B8D12C136}" presName="bentUpArrow1" presStyleLbl="alignImgPlace1" presStyleIdx="1" presStyleCnt="4"/>
      <dgm:spPr/>
    </dgm:pt>
    <dgm:pt modelId="{29F555D3-EE5C-1A48-8018-C7C5CC765FFA}" type="pres">
      <dgm:prSet presAssocID="{69D8919E-352F-D049-AACB-C01B8D12C136}" presName="ParentText" presStyleLbl="node1" presStyleIdx="1" presStyleCnt="5">
        <dgm:presLayoutVars>
          <dgm:chMax val="1"/>
          <dgm:chPref val="1"/>
          <dgm:bulletEnabled val="1"/>
        </dgm:presLayoutVars>
      </dgm:prSet>
      <dgm:spPr/>
    </dgm:pt>
    <dgm:pt modelId="{3C7840FF-A28D-4847-AF0A-D01A364D1D13}" type="pres">
      <dgm:prSet presAssocID="{69D8919E-352F-D049-AACB-C01B8D12C136}" presName="ChildText" presStyleLbl="revTx" presStyleIdx="1" presStyleCnt="4">
        <dgm:presLayoutVars>
          <dgm:chMax val="0"/>
          <dgm:chPref val="0"/>
          <dgm:bulletEnabled val="1"/>
        </dgm:presLayoutVars>
      </dgm:prSet>
      <dgm:spPr/>
    </dgm:pt>
    <dgm:pt modelId="{79661EC4-3197-3041-8A8A-69BF531CC87C}" type="pres">
      <dgm:prSet presAssocID="{6C185F4A-F93A-D64A-9E4F-9510F7121347}" presName="sibTrans" presStyleCnt="0"/>
      <dgm:spPr/>
    </dgm:pt>
    <dgm:pt modelId="{013A7273-8BE7-F540-8540-0CEC35457440}" type="pres">
      <dgm:prSet presAssocID="{9718441D-5ED2-464C-A0B8-17E147A2972A}" presName="composite" presStyleCnt="0"/>
      <dgm:spPr/>
    </dgm:pt>
    <dgm:pt modelId="{1F8ABEC2-7D2F-7D49-AD5E-0DC77B596FF2}" type="pres">
      <dgm:prSet presAssocID="{9718441D-5ED2-464C-A0B8-17E147A2972A}" presName="bentUpArrow1" presStyleLbl="alignImgPlace1" presStyleIdx="2" presStyleCnt="4"/>
      <dgm:spPr/>
    </dgm:pt>
    <dgm:pt modelId="{0A0C7FC3-F729-3047-91CF-9DA4B26B0E0C}" type="pres">
      <dgm:prSet presAssocID="{9718441D-5ED2-464C-A0B8-17E147A2972A}" presName="ParentText" presStyleLbl="node1" presStyleIdx="2" presStyleCnt="5">
        <dgm:presLayoutVars>
          <dgm:chMax val="1"/>
          <dgm:chPref val="1"/>
          <dgm:bulletEnabled val="1"/>
        </dgm:presLayoutVars>
      </dgm:prSet>
      <dgm:spPr/>
    </dgm:pt>
    <dgm:pt modelId="{8E85654F-29C2-0245-959E-299E0961DF83}" type="pres">
      <dgm:prSet presAssocID="{9718441D-5ED2-464C-A0B8-17E147A2972A}" presName="ChildText" presStyleLbl="revTx" presStyleIdx="2" presStyleCnt="4">
        <dgm:presLayoutVars>
          <dgm:chMax val="0"/>
          <dgm:chPref val="0"/>
          <dgm:bulletEnabled val="1"/>
        </dgm:presLayoutVars>
      </dgm:prSet>
      <dgm:spPr/>
    </dgm:pt>
    <dgm:pt modelId="{9A075819-C5FF-8849-9F6A-C620B8A0ADC6}" type="pres">
      <dgm:prSet presAssocID="{D8D324BD-C149-7D4D-8D99-7620ED44C49F}" presName="sibTrans" presStyleCnt="0"/>
      <dgm:spPr/>
    </dgm:pt>
    <dgm:pt modelId="{154A4BEB-424A-1549-BAA0-45CF3DDF121C}" type="pres">
      <dgm:prSet presAssocID="{71E3BF10-4C35-F74B-84B1-4B8CC1073EEB}" presName="composite" presStyleCnt="0"/>
      <dgm:spPr/>
    </dgm:pt>
    <dgm:pt modelId="{162DD39C-1364-B441-AD1D-0E577BC18210}" type="pres">
      <dgm:prSet presAssocID="{71E3BF10-4C35-F74B-84B1-4B8CC1073EEB}" presName="bentUpArrow1" presStyleLbl="alignImgPlace1" presStyleIdx="3" presStyleCnt="4"/>
      <dgm:spPr/>
    </dgm:pt>
    <dgm:pt modelId="{7CBD9659-533E-374E-A185-F612B2893A55}" type="pres">
      <dgm:prSet presAssocID="{71E3BF10-4C35-F74B-84B1-4B8CC1073EEB}" presName="ParentText" presStyleLbl="node1" presStyleIdx="3" presStyleCnt="5">
        <dgm:presLayoutVars>
          <dgm:chMax val="1"/>
          <dgm:chPref val="1"/>
          <dgm:bulletEnabled val="1"/>
        </dgm:presLayoutVars>
      </dgm:prSet>
      <dgm:spPr/>
    </dgm:pt>
    <dgm:pt modelId="{FF22E51C-CC1B-3A41-B3AD-6777037AA584}" type="pres">
      <dgm:prSet presAssocID="{71E3BF10-4C35-F74B-84B1-4B8CC1073EEB}" presName="ChildText" presStyleLbl="revTx" presStyleIdx="3" presStyleCnt="4">
        <dgm:presLayoutVars>
          <dgm:chMax val="0"/>
          <dgm:chPref val="0"/>
          <dgm:bulletEnabled val="1"/>
        </dgm:presLayoutVars>
      </dgm:prSet>
      <dgm:spPr/>
    </dgm:pt>
    <dgm:pt modelId="{6072E211-21AE-EE46-A5A8-393D457CD10C}" type="pres">
      <dgm:prSet presAssocID="{F108505C-E9B9-9A48-80DD-CAE1FCF2D332}" presName="sibTrans" presStyleCnt="0"/>
      <dgm:spPr/>
    </dgm:pt>
    <dgm:pt modelId="{C1658759-FBF3-1142-B3B1-D7449E5476BD}" type="pres">
      <dgm:prSet presAssocID="{288C0837-2D38-DF40-BB15-ED019566B673}" presName="composite" presStyleCnt="0"/>
      <dgm:spPr/>
    </dgm:pt>
    <dgm:pt modelId="{F9BFE613-F92B-7C4C-8B0D-6A7AA89532A4}" type="pres">
      <dgm:prSet presAssocID="{288C0837-2D38-DF40-BB15-ED019566B673}" presName="ParentText" presStyleLbl="node1" presStyleIdx="4" presStyleCnt="5">
        <dgm:presLayoutVars>
          <dgm:chMax val="1"/>
          <dgm:chPref val="1"/>
          <dgm:bulletEnabled val="1"/>
        </dgm:presLayoutVars>
      </dgm:prSet>
      <dgm:spPr/>
    </dgm:pt>
  </dgm:ptLst>
  <dgm:cxnLst>
    <dgm:cxn modelId="{8FFCDF0F-A01C-6849-9A15-CCF7B1A22B88}" srcId="{58FC54FE-DF64-9F49-979E-492C174EC0D6}" destId="{9718441D-5ED2-464C-A0B8-17E147A2972A}" srcOrd="2" destOrd="0" parTransId="{90C76F10-5C19-1447-89C5-C93C9A000750}" sibTransId="{D8D324BD-C149-7D4D-8D99-7620ED44C49F}"/>
    <dgm:cxn modelId="{D9EB231E-E738-ED4E-83C1-111510C33007}" type="presOf" srcId="{58FC54FE-DF64-9F49-979E-492C174EC0D6}" destId="{4F04C274-62DE-3044-BFD9-001BB8A9F53F}" srcOrd="0" destOrd="0" presId="urn:microsoft.com/office/officeart/2005/8/layout/StepDownProcess"/>
    <dgm:cxn modelId="{7B61894C-848D-0D45-A179-5CCB88B8B5A5}" srcId="{58FC54FE-DF64-9F49-979E-492C174EC0D6}" destId="{71E3BF10-4C35-F74B-84B1-4B8CC1073EEB}" srcOrd="3" destOrd="0" parTransId="{B99739D0-5944-BD45-A17C-8FD23729BA5B}" sibTransId="{F108505C-E9B9-9A48-80DD-CAE1FCF2D332}"/>
    <dgm:cxn modelId="{1539AF56-6709-874B-B85E-09D7377BAB2E}" type="presOf" srcId="{288C0837-2D38-DF40-BB15-ED019566B673}" destId="{F9BFE613-F92B-7C4C-8B0D-6A7AA89532A4}" srcOrd="0" destOrd="0" presId="urn:microsoft.com/office/officeart/2005/8/layout/StepDownProcess"/>
    <dgm:cxn modelId="{2D513C73-0B5E-1E44-B6CA-1601A39D6450}" type="presOf" srcId="{69D8919E-352F-D049-AACB-C01B8D12C136}" destId="{29F555D3-EE5C-1A48-8018-C7C5CC765FFA}" srcOrd="0" destOrd="0" presId="urn:microsoft.com/office/officeart/2005/8/layout/StepDownProcess"/>
    <dgm:cxn modelId="{06534B8F-9B76-7C47-AE78-30D66D9C6292}" srcId="{58FC54FE-DF64-9F49-979E-492C174EC0D6}" destId="{288C0837-2D38-DF40-BB15-ED019566B673}" srcOrd="4" destOrd="0" parTransId="{8CE56D18-6846-D64F-86E0-8B859E0FF54A}" sibTransId="{7F54EF4E-D6E7-D94F-AB06-0EF06B5B615F}"/>
    <dgm:cxn modelId="{11EDA099-804F-E84F-BDF6-CEE1B2AA3F67}" type="presOf" srcId="{71E3BF10-4C35-F74B-84B1-4B8CC1073EEB}" destId="{7CBD9659-533E-374E-A185-F612B2893A55}" srcOrd="0" destOrd="0" presId="urn:microsoft.com/office/officeart/2005/8/layout/StepDownProcess"/>
    <dgm:cxn modelId="{CFB338C6-29BF-4B46-839F-35213B1EDD23}" type="presOf" srcId="{4DD8512F-FE62-B548-9C27-21EA362FBCD4}" destId="{C99C776B-2FD2-7A40-9ABD-32CE5977BD05}" srcOrd="0" destOrd="0" presId="urn:microsoft.com/office/officeart/2005/8/layout/StepDownProcess"/>
    <dgm:cxn modelId="{D05D5BD4-00D1-2F44-B604-965031547A2E}" type="presOf" srcId="{9718441D-5ED2-464C-A0B8-17E147A2972A}" destId="{0A0C7FC3-F729-3047-91CF-9DA4B26B0E0C}" srcOrd="0" destOrd="0" presId="urn:microsoft.com/office/officeart/2005/8/layout/StepDownProcess"/>
    <dgm:cxn modelId="{8DAD36F5-7E32-1F4C-9785-191C4D744A23}" srcId="{58FC54FE-DF64-9F49-979E-492C174EC0D6}" destId="{69D8919E-352F-D049-AACB-C01B8D12C136}" srcOrd="1" destOrd="0" parTransId="{C48BA944-026D-5241-8691-F487FB3D7EFE}" sibTransId="{6C185F4A-F93A-D64A-9E4F-9510F7121347}"/>
    <dgm:cxn modelId="{7E6E66F7-B315-FA48-9116-CBA29A0AF64C}" srcId="{58FC54FE-DF64-9F49-979E-492C174EC0D6}" destId="{4DD8512F-FE62-B548-9C27-21EA362FBCD4}" srcOrd="0" destOrd="0" parTransId="{6BEF0A0F-B18E-B84A-A588-2165B9BC5373}" sibTransId="{3FAAD29A-3AEC-CC4B-8560-B86AA0C58411}"/>
    <dgm:cxn modelId="{91BF955A-42BA-EC49-A4CF-8E538FE57445}" type="presParOf" srcId="{4F04C274-62DE-3044-BFD9-001BB8A9F53F}" destId="{0C36F7CD-B8F1-8F49-9A21-4C1FFD9D4E68}" srcOrd="0" destOrd="0" presId="urn:microsoft.com/office/officeart/2005/8/layout/StepDownProcess"/>
    <dgm:cxn modelId="{3EED4508-6ADD-A44B-AACE-56F6C97E98F7}" type="presParOf" srcId="{0C36F7CD-B8F1-8F49-9A21-4C1FFD9D4E68}" destId="{05582751-084E-AE4C-8209-BF46756B204B}" srcOrd="0" destOrd="0" presId="urn:microsoft.com/office/officeart/2005/8/layout/StepDownProcess"/>
    <dgm:cxn modelId="{4C34F731-4764-CF41-BE8F-77024075FB02}" type="presParOf" srcId="{0C36F7CD-B8F1-8F49-9A21-4C1FFD9D4E68}" destId="{C99C776B-2FD2-7A40-9ABD-32CE5977BD05}" srcOrd="1" destOrd="0" presId="urn:microsoft.com/office/officeart/2005/8/layout/StepDownProcess"/>
    <dgm:cxn modelId="{25E0EA63-AB12-1C48-990B-D004F402EF14}" type="presParOf" srcId="{0C36F7CD-B8F1-8F49-9A21-4C1FFD9D4E68}" destId="{038B936E-6A8B-7147-8272-B730A61BDDE6}" srcOrd="2" destOrd="0" presId="urn:microsoft.com/office/officeart/2005/8/layout/StepDownProcess"/>
    <dgm:cxn modelId="{D79AC5DC-1D9F-E040-8B8A-7D66A0B38F38}" type="presParOf" srcId="{4F04C274-62DE-3044-BFD9-001BB8A9F53F}" destId="{02343C30-B1B0-FB42-9C1D-5752EF083977}" srcOrd="1" destOrd="0" presId="urn:microsoft.com/office/officeart/2005/8/layout/StepDownProcess"/>
    <dgm:cxn modelId="{4F4002D6-496F-E94D-A93E-CF4AFD512230}" type="presParOf" srcId="{4F04C274-62DE-3044-BFD9-001BB8A9F53F}" destId="{EA8E7762-EE1C-E144-872B-432F096AE1E3}" srcOrd="2" destOrd="0" presId="urn:microsoft.com/office/officeart/2005/8/layout/StepDownProcess"/>
    <dgm:cxn modelId="{49117A5A-9C6A-CA45-B618-E05D011686CB}" type="presParOf" srcId="{EA8E7762-EE1C-E144-872B-432F096AE1E3}" destId="{072B15B8-4294-C847-9A49-7E60D1908639}" srcOrd="0" destOrd="0" presId="urn:microsoft.com/office/officeart/2005/8/layout/StepDownProcess"/>
    <dgm:cxn modelId="{E530B1D3-74BF-DB42-A951-C792A3BDE742}" type="presParOf" srcId="{EA8E7762-EE1C-E144-872B-432F096AE1E3}" destId="{29F555D3-EE5C-1A48-8018-C7C5CC765FFA}" srcOrd="1" destOrd="0" presId="urn:microsoft.com/office/officeart/2005/8/layout/StepDownProcess"/>
    <dgm:cxn modelId="{8D9AE738-9415-784D-888E-17468CBD7735}" type="presParOf" srcId="{EA8E7762-EE1C-E144-872B-432F096AE1E3}" destId="{3C7840FF-A28D-4847-AF0A-D01A364D1D13}" srcOrd="2" destOrd="0" presId="urn:microsoft.com/office/officeart/2005/8/layout/StepDownProcess"/>
    <dgm:cxn modelId="{B54EC3F9-A586-674A-8931-6D3B1E0811C1}" type="presParOf" srcId="{4F04C274-62DE-3044-BFD9-001BB8A9F53F}" destId="{79661EC4-3197-3041-8A8A-69BF531CC87C}" srcOrd="3" destOrd="0" presId="urn:microsoft.com/office/officeart/2005/8/layout/StepDownProcess"/>
    <dgm:cxn modelId="{BA869036-7105-2545-8EB6-314632D25B1B}" type="presParOf" srcId="{4F04C274-62DE-3044-BFD9-001BB8A9F53F}" destId="{013A7273-8BE7-F540-8540-0CEC35457440}" srcOrd="4" destOrd="0" presId="urn:microsoft.com/office/officeart/2005/8/layout/StepDownProcess"/>
    <dgm:cxn modelId="{A06A0925-B68C-704F-944D-DC0C3A0B44BB}" type="presParOf" srcId="{013A7273-8BE7-F540-8540-0CEC35457440}" destId="{1F8ABEC2-7D2F-7D49-AD5E-0DC77B596FF2}" srcOrd="0" destOrd="0" presId="urn:microsoft.com/office/officeart/2005/8/layout/StepDownProcess"/>
    <dgm:cxn modelId="{1FBB0F2B-AA32-7649-BF09-867A7601C980}" type="presParOf" srcId="{013A7273-8BE7-F540-8540-0CEC35457440}" destId="{0A0C7FC3-F729-3047-91CF-9DA4B26B0E0C}" srcOrd="1" destOrd="0" presId="urn:microsoft.com/office/officeart/2005/8/layout/StepDownProcess"/>
    <dgm:cxn modelId="{F10ECAC5-AE31-AC46-8033-79968365EC86}" type="presParOf" srcId="{013A7273-8BE7-F540-8540-0CEC35457440}" destId="{8E85654F-29C2-0245-959E-299E0961DF83}" srcOrd="2" destOrd="0" presId="urn:microsoft.com/office/officeart/2005/8/layout/StepDownProcess"/>
    <dgm:cxn modelId="{2DD47C14-BAF4-6E4C-8AE3-29B890B770EE}" type="presParOf" srcId="{4F04C274-62DE-3044-BFD9-001BB8A9F53F}" destId="{9A075819-C5FF-8849-9F6A-C620B8A0ADC6}" srcOrd="5" destOrd="0" presId="urn:microsoft.com/office/officeart/2005/8/layout/StepDownProcess"/>
    <dgm:cxn modelId="{FF4CFE34-B483-6348-BC0D-B29BBEBB1EEA}" type="presParOf" srcId="{4F04C274-62DE-3044-BFD9-001BB8A9F53F}" destId="{154A4BEB-424A-1549-BAA0-45CF3DDF121C}" srcOrd="6" destOrd="0" presId="urn:microsoft.com/office/officeart/2005/8/layout/StepDownProcess"/>
    <dgm:cxn modelId="{12D69662-6C0C-3847-AB39-548802F034CE}" type="presParOf" srcId="{154A4BEB-424A-1549-BAA0-45CF3DDF121C}" destId="{162DD39C-1364-B441-AD1D-0E577BC18210}" srcOrd="0" destOrd="0" presId="urn:microsoft.com/office/officeart/2005/8/layout/StepDownProcess"/>
    <dgm:cxn modelId="{D1B27EED-0908-974C-8DFF-4EB25952320B}" type="presParOf" srcId="{154A4BEB-424A-1549-BAA0-45CF3DDF121C}" destId="{7CBD9659-533E-374E-A185-F612B2893A55}" srcOrd="1" destOrd="0" presId="urn:microsoft.com/office/officeart/2005/8/layout/StepDownProcess"/>
    <dgm:cxn modelId="{4E87D548-AE9B-0F49-9AD2-692A1E57A30A}" type="presParOf" srcId="{154A4BEB-424A-1549-BAA0-45CF3DDF121C}" destId="{FF22E51C-CC1B-3A41-B3AD-6777037AA584}" srcOrd="2" destOrd="0" presId="urn:microsoft.com/office/officeart/2005/8/layout/StepDownProcess"/>
    <dgm:cxn modelId="{2101FBDB-3E3A-3A40-A6A4-9B288C4B983B}" type="presParOf" srcId="{4F04C274-62DE-3044-BFD9-001BB8A9F53F}" destId="{6072E211-21AE-EE46-A5A8-393D457CD10C}" srcOrd="7" destOrd="0" presId="urn:microsoft.com/office/officeart/2005/8/layout/StepDownProcess"/>
    <dgm:cxn modelId="{5C9AD918-23B3-AB47-AEAA-C1B869D7E2B8}" type="presParOf" srcId="{4F04C274-62DE-3044-BFD9-001BB8A9F53F}" destId="{C1658759-FBF3-1142-B3B1-D7449E5476BD}" srcOrd="8" destOrd="0" presId="urn:microsoft.com/office/officeart/2005/8/layout/StepDownProcess"/>
    <dgm:cxn modelId="{B8A89E72-42AD-DE44-ABF1-00F2F63E364A}" type="presParOf" srcId="{C1658759-FBF3-1142-B3B1-D7449E5476BD}" destId="{F9BFE613-F92B-7C4C-8B0D-6A7AA89532A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93F00D-3AC5-C64A-AB2D-D0EF41D96ADC}"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B6D13807-E632-6140-A9E4-11DC7811F2FE}">
      <dgm:prSet phldrT="[Text]"/>
      <dgm:spPr/>
      <dgm:t>
        <a:bodyPr/>
        <a:lstStyle/>
        <a:p>
          <a:r>
            <a:rPr lang="en-GB" dirty="0"/>
            <a:t>Site</a:t>
          </a:r>
        </a:p>
      </dgm:t>
    </dgm:pt>
    <dgm:pt modelId="{B9CE82A9-9F70-914A-B0AD-55B516B63267}" type="parTrans" cxnId="{C1CF8A57-CDD1-E743-8397-3D2A1E5F1710}">
      <dgm:prSet/>
      <dgm:spPr/>
      <dgm:t>
        <a:bodyPr/>
        <a:lstStyle/>
        <a:p>
          <a:endParaRPr lang="en-GB"/>
        </a:p>
      </dgm:t>
    </dgm:pt>
    <dgm:pt modelId="{E4587951-D033-3F40-9882-8B688C2892C0}" type="sibTrans" cxnId="{C1CF8A57-CDD1-E743-8397-3D2A1E5F1710}">
      <dgm:prSet/>
      <dgm:spPr/>
      <dgm:t>
        <a:bodyPr/>
        <a:lstStyle/>
        <a:p>
          <a:endParaRPr lang="en-GB"/>
        </a:p>
      </dgm:t>
    </dgm:pt>
    <dgm:pt modelId="{F6E5A85F-5DD8-5645-A823-0C52F393117E}">
      <dgm:prSet phldrT="[Text]"/>
      <dgm:spPr/>
      <dgm:t>
        <a:bodyPr/>
        <a:lstStyle/>
        <a:p>
          <a:r>
            <a:rPr lang="en-GB" dirty="0"/>
            <a:t>Region</a:t>
          </a:r>
        </a:p>
      </dgm:t>
    </dgm:pt>
    <dgm:pt modelId="{16736EA5-F7C1-254D-9E42-D4D70A445A1C}" type="parTrans" cxnId="{3682AB11-4199-8A4A-BC6E-99CA2DEFF813}">
      <dgm:prSet/>
      <dgm:spPr/>
      <dgm:t>
        <a:bodyPr/>
        <a:lstStyle/>
        <a:p>
          <a:endParaRPr lang="en-GB"/>
        </a:p>
      </dgm:t>
    </dgm:pt>
    <dgm:pt modelId="{F876E01E-5C9F-0F4D-A466-6B642CD6C028}" type="sibTrans" cxnId="{3682AB11-4199-8A4A-BC6E-99CA2DEFF813}">
      <dgm:prSet/>
      <dgm:spPr/>
      <dgm:t>
        <a:bodyPr/>
        <a:lstStyle/>
        <a:p>
          <a:endParaRPr lang="en-GB"/>
        </a:p>
      </dgm:t>
    </dgm:pt>
    <dgm:pt modelId="{61965D2E-3976-9749-A4CE-C7028C88253A}">
      <dgm:prSet phldrT="[Text]"/>
      <dgm:spPr/>
      <dgm:t>
        <a:bodyPr/>
        <a:lstStyle/>
        <a:p>
          <a:r>
            <a:rPr lang="en-GB" dirty="0"/>
            <a:t>Africa</a:t>
          </a:r>
        </a:p>
      </dgm:t>
    </dgm:pt>
    <dgm:pt modelId="{F6925301-4890-294B-A77A-1A8390BC22BC}" type="parTrans" cxnId="{1684CE35-D2EA-EA44-9D68-494F9B485948}">
      <dgm:prSet/>
      <dgm:spPr/>
      <dgm:t>
        <a:bodyPr/>
        <a:lstStyle/>
        <a:p>
          <a:endParaRPr lang="en-GB"/>
        </a:p>
      </dgm:t>
    </dgm:pt>
    <dgm:pt modelId="{CC349AB9-4BAB-974A-9F40-05798C373374}" type="sibTrans" cxnId="{1684CE35-D2EA-EA44-9D68-494F9B485948}">
      <dgm:prSet/>
      <dgm:spPr/>
      <dgm:t>
        <a:bodyPr/>
        <a:lstStyle/>
        <a:p>
          <a:endParaRPr lang="en-GB"/>
        </a:p>
      </dgm:t>
    </dgm:pt>
    <dgm:pt modelId="{BA36E10C-B961-3947-BFC1-5A824B4E7FE5}">
      <dgm:prSet phldrT="[Text]"/>
      <dgm:spPr/>
      <dgm:t>
        <a:bodyPr/>
        <a:lstStyle/>
        <a:p>
          <a:r>
            <a:rPr lang="en-GB" dirty="0"/>
            <a:t>Asia</a:t>
          </a:r>
        </a:p>
      </dgm:t>
    </dgm:pt>
    <dgm:pt modelId="{40B158AE-D7C7-B645-AFFC-4F089040D339}" type="parTrans" cxnId="{4B5959FB-6DBB-5048-BA7E-DD2080354357}">
      <dgm:prSet/>
      <dgm:spPr/>
      <dgm:t>
        <a:bodyPr/>
        <a:lstStyle/>
        <a:p>
          <a:endParaRPr lang="en-GB"/>
        </a:p>
      </dgm:t>
    </dgm:pt>
    <dgm:pt modelId="{0E8C68E9-82D2-6646-9CB0-056831C78405}" type="sibTrans" cxnId="{4B5959FB-6DBB-5048-BA7E-DD2080354357}">
      <dgm:prSet/>
      <dgm:spPr/>
      <dgm:t>
        <a:bodyPr/>
        <a:lstStyle/>
        <a:p>
          <a:endParaRPr lang="en-GB"/>
        </a:p>
      </dgm:t>
    </dgm:pt>
    <dgm:pt modelId="{75B9C63C-7B4D-384C-83A8-21ED3DBA0AD8}">
      <dgm:prSet phldrT="[Text]"/>
      <dgm:spPr/>
      <dgm:t>
        <a:bodyPr/>
        <a:lstStyle/>
        <a:p>
          <a:r>
            <a:rPr lang="en-GB" dirty="0"/>
            <a:t>Europe ...</a:t>
          </a:r>
        </a:p>
      </dgm:t>
    </dgm:pt>
    <dgm:pt modelId="{2F62C992-DDA6-D94C-BCA7-D63993BC05D1}" type="parTrans" cxnId="{A769285A-39A8-5843-8FA3-A5F510836304}">
      <dgm:prSet/>
      <dgm:spPr/>
      <dgm:t>
        <a:bodyPr/>
        <a:lstStyle/>
        <a:p>
          <a:endParaRPr lang="en-GB"/>
        </a:p>
      </dgm:t>
    </dgm:pt>
    <dgm:pt modelId="{78ABC615-D0D8-7748-8C41-18BC797B380C}" type="sibTrans" cxnId="{A769285A-39A8-5843-8FA3-A5F510836304}">
      <dgm:prSet/>
      <dgm:spPr/>
      <dgm:t>
        <a:bodyPr/>
        <a:lstStyle/>
        <a:p>
          <a:endParaRPr lang="en-GB"/>
        </a:p>
      </dgm:t>
    </dgm:pt>
    <dgm:pt modelId="{DA3AFF91-EBBD-0546-BA70-49A860AC2206}">
      <dgm:prSet phldrT="[Text]"/>
      <dgm:spPr/>
      <dgm:t>
        <a:bodyPr/>
        <a:lstStyle/>
        <a:p>
          <a:r>
            <a:rPr lang="en-GB" dirty="0"/>
            <a:t>Categories</a:t>
          </a:r>
        </a:p>
      </dgm:t>
    </dgm:pt>
    <dgm:pt modelId="{50DB1F99-628F-A44A-8BF4-F304F6974103}" type="parTrans" cxnId="{82F65CB6-F41D-374C-B98C-47F11E724DAA}">
      <dgm:prSet/>
      <dgm:spPr/>
      <dgm:t>
        <a:bodyPr/>
        <a:lstStyle/>
        <a:p>
          <a:endParaRPr lang="en-GB"/>
        </a:p>
      </dgm:t>
    </dgm:pt>
    <dgm:pt modelId="{C630478B-C840-6E49-B361-614688D096DF}" type="sibTrans" cxnId="{82F65CB6-F41D-374C-B98C-47F11E724DAA}">
      <dgm:prSet/>
      <dgm:spPr/>
      <dgm:t>
        <a:bodyPr/>
        <a:lstStyle/>
        <a:p>
          <a:endParaRPr lang="en-GB"/>
        </a:p>
      </dgm:t>
    </dgm:pt>
    <dgm:pt modelId="{2C0F1642-A2E4-7F4A-9946-F31ED89FDF2E}">
      <dgm:prSet phldrT="[Text]"/>
      <dgm:spPr/>
      <dgm:t>
        <a:bodyPr/>
        <a:lstStyle/>
        <a:p>
          <a:r>
            <a:rPr lang="en-GB" dirty="0"/>
            <a:t>Category</a:t>
          </a:r>
        </a:p>
      </dgm:t>
    </dgm:pt>
    <dgm:pt modelId="{7103D592-0E66-E347-B69C-C4E2F41BBB28}" type="parTrans" cxnId="{9B3A1E4A-8246-1F41-8FF4-B23B8BE84882}">
      <dgm:prSet/>
      <dgm:spPr/>
      <dgm:t>
        <a:bodyPr/>
        <a:lstStyle/>
        <a:p>
          <a:endParaRPr lang="en-GB"/>
        </a:p>
      </dgm:t>
    </dgm:pt>
    <dgm:pt modelId="{AE25D6AF-8BE2-F145-BB68-18069D3470B0}" type="sibTrans" cxnId="{9B3A1E4A-8246-1F41-8FF4-B23B8BE84882}">
      <dgm:prSet/>
      <dgm:spPr/>
      <dgm:t>
        <a:bodyPr/>
        <a:lstStyle/>
        <a:p>
          <a:endParaRPr lang="en-GB"/>
        </a:p>
      </dgm:t>
    </dgm:pt>
    <dgm:pt modelId="{42BF20DD-A0E1-1F4E-AF93-3DEB16CBD6F3}">
      <dgm:prSet phldrT="[Text]"/>
      <dgm:spPr/>
      <dgm:t>
        <a:bodyPr/>
        <a:lstStyle/>
        <a:p>
          <a:r>
            <a:rPr lang="en-GB" dirty="0"/>
            <a:t>Visitor</a:t>
          </a:r>
        </a:p>
      </dgm:t>
    </dgm:pt>
    <dgm:pt modelId="{8C4F0078-59A2-B843-A391-7CFF2C54608E}" type="parTrans" cxnId="{597FDEC5-D4C7-9E4A-AA73-086EBD4E7B3B}">
      <dgm:prSet/>
      <dgm:spPr/>
      <dgm:t>
        <a:bodyPr/>
        <a:lstStyle/>
        <a:p>
          <a:endParaRPr lang="en-GB"/>
        </a:p>
      </dgm:t>
    </dgm:pt>
    <dgm:pt modelId="{559E7AF2-EDB7-614D-BDEF-3EA6AF8E7AB9}" type="sibTrans" cxnId="{597FDEC5-D4C7-9E4A-AA73-086EBD4E7B3B}">
      <dgm:prSet/>
      <dgm:spPr/>
      <dgm:t>
        <a:bodyPr/>
        <a:lstStyle/>
        <a:p>
          <a:endParaRPr lang="en-GB"/>
        </a:p>
      </dgm:t>
    </dgm:pt>
    <dgm:pt modelId="{1FDE2E8E-2E6C-7B4F-8844-5A537BEFFAFB}">
      <dgm:prSet phldrT="[Text]"/>
      <dgm:spPr/>
      <dgm:t>
        <a:bodyPr/>
        <a:lstStyle/>
        <a:p>
          <a:r>
            <a:rPr lang="en-GB" dirty="0"/>
            <a:t>address</a:t>
          </a:r>
        </a:p>
      </dgm:t>
    </dgm:pt>
    <dgm:pt modelId="{586DEEEA-6F3C-BD4A-850A-F6556329BE6F}" type="parTrans" cxnId="{7FABD0E8-955F-9849-A0D4-18B66340E849}">
      <dgm:prSet/>
      <dgm:spPr/>
      <dgm:t>
        <a:bodyPr/>
        <a:lstStyle/>
        <a:p>
          <a:endParaRPr lang="en-GB"/>
        </a:p>
      </dgm:t>
    </dgm:pt>
    <dgm:pt modelId="{DCA7F51D-1F0E-E149-AEC5-599B1C740DE0}" type="sibTrans" cxnId="{7FABD0E8-955F-9849-A0D4-18B66340E849}">
      <dgm:prSet/>
      <dgm:spPr/>
      <dgm:t>
        <a:bodyPr/>
        <a:lstStyle/>
        <a:p>
          <a:endParaRPr lang="en-GB"/>
        </a:p>
      </dgm:t>
    </dgm:pt>
    <dgm:pt modelId="{1EE800A6-0811-344A-8860-525C904CA3BF}">
      <dgm:prSet phldrT="[Text]"/>
      <dgm:spPr/>
      <dgm:t>
        <a:bodyPr/>
        <a:lstStyle/>
        <a:p>
          <a:r>
            <a:rPr lang="en-GB" dirty="0"/>
            <a:t>profile</a:t>
          </a:r>
        </a:p>
      </dgm:t>
    </dgm:pt>
    <dgm:pt modelId="{52D52D3C-9F16-CC4C-B32D-F2757F7BC880}" type="parTrans" cxnId="{E6A8293A-D659-6A4B-9EB0-A981EEA5DF81}">
      <dgm:prSet/>
      <dgm:spPr/>
      <dgm:t>
        <a:bodyPr/>
        <a:lstStyle/>
        <a:p>
          <a:endParaRPr lang="en-GB"/>
        </a:p>
      </dgm:t>
    </dgm:pt>
    <dgm:pt modelId="{CE652D2A-93C6-C047-8353-E54FFBB8E4BD}" type="sibTrans" cxnId="{E6A8293A-D659-6A4B-9EB0-A981EEA5DF81}">
      <dgm:prSet/>
      <dgm:spPr/>
      <dgm:t>
        <a:bodyPr/>
        <a:lstStyle/>
        <a:p>
          <a:endParaRPr lang="en-GB"/>
        </a:p>
      </dgm:t>
    </dgm:pt>
    <dgm:pt modelId="{4442262A-29BC-604D-B8AE-3FD5C5F0B347}">
      <dgm:prSet phldrT="[Text]"/>
      <dgm:spPr/>
      <dgm:t>
        <a:bodyPr/>
        <a:lstStyle/>
        <a:p>
          <a:r>
            <a:rPr lang="en-GB" dirty="0"/>
            <a:t>People</a:t>
          </a:r>
        </a:p>
      </dgm:t>
    </dgm:pt>
    <dgm:pt modelId="{4545A8B8-7C4F-504B-B594-31EA0B2DBFA2}" type="parTrans" cxnId="{33108094-84ED-B34B-8842-419793DF7020}">
      <dgm:prSet/>
      <dgm:spPr/>
      <dgm:t>
        <a:bodyPr/>
        <a:lstStyle/>
        <a:p>
          <a:endParaRPr lang="en-GB"/>
        </a:p>
      </dgm:t>
    </dgm:pt>
    <dgm:pt modelId="{E3000AA8-12C5-9146-9C65-694CF4FE4B6F}" type="sibTrans" cxnId="{33108094-84ED-B34B-8842-419793DF7020}">
      <dgm:prSet/>
      <dgm:spPr/>
      <dgm:t>
        <a:bodyPr/>
        <a:lstStyle/>
        <a:p>
          <a:endParaRPr lang="en-GB"/>
        </a:p>
      </dgm:t>
    </dgm:pt>
    <dgm:pt modelId="{8E82209C-D43D-854F-8F0A-BE6DE8725F3E}">
      <dgm:prSet phldrT="[Text]"/>
      <dgm:spPr/>
      <dgm:t>
        <a:bodyPr/>
        <a:lstStyle/>
        <a:p>
          <a:r>
            <a:rPr lang="en-GB" dirty="0"/>
            <a:t>Geo</a:t>
          </a:r>
        </a:p>
      </dgm:t>
    </dgm:pt>
    <dgm:pt modelId="{B41DBE9E-E1AE-3648-84F3-39C304674E79}" type="parTrans" cxnId="{950A989D-C0C2-3943-B26E-350F925167C7}">
      <dgm:prSet/>
      <dgm:spPr/>
      <dgm:t>
        <a:bodyPr/>
        <a:lstStyle/>
        <a:p>
          <a:endParaRPr lang="en-GB"/>
        </a:p>
      </dgm:t>
    </dgm:pt>
    <dgm:pt modelId="{54E9DAC6-8F24-7144-9067-51DBE703E310}" type="sibTrans" cxnId="{950A989D-C0C2-3943-B26E-350F925167C7}">
      <dgm:prSet/>
      <dgm:spPr/>
      <dgm:t>
        <a:bodyPr/>
        <a:lstStyle/>
        <a:p>
          <a:endParaRPr lang="en-GB"/>
        </a:p>
      </dgm:t>
    </dgm:pt>
    <dgm:pt modelId="{B545131A-0F26-3840-9C68-F9FD0B7D448A}" type="pres">
      <dgm:prSet presAssocID="{EB93F00D-3AC5-C64A-AB2D-D0EF41D96ADC}" presName="hierChild1" presStyleCnt="0">
        <dgm:presLayoutVars>
          <dgm:chPref val="1"/>
          <dgm:dir/>
          <dgm:animOne val="branch"/>
          <dgm:animLvl val="lvl"/>
          <dgm:resizeHandles/>
        </dgm:presLayoutVars>
      </dgm:prSet>
      <dgm:spPr/>
    </dgm:pt>
    <dgm:pt modelId="{55B7F074-1E67-F94C-A20D-B60169A8DE30}" type="pres">
      <dgm:prSet presAssocID="{B6D13807-E632-6140-A9E4-11DC7811F2FE}" presName="hierRoot1" presStyleCnt="0"/>
      <dgm:spPr/>
    </dgm:pt>
    <dgm:pt modelId="{A9672B76-016A-E24C-91D1-78D2538296AF}" type="pres">
      <dgm:prSet presAssocID="{B6D13807-E632-6140-A9E4-11DC7811F2FE}" presName="composite" presStyleCnt="0"/>
      <dgm:spPr/>
    </dgm:pt>
    <dgm:pt modelId="{B9B640DE-ACBD-5C4B-808E-DAFE93AAFE80}" type="pres">
      <dgm:prSet presAssocID="{B6D13807-E632-6140-A9E4-11DC7811F2FE}" presName="background" presStyleLbl="node0" presStyleIdx="0" presStyleCnt="1"/>
      <dgm:spPr/>
    </dgm:pt>
    <dgm:pt modelId="{A5F6593E-D24C-464A-957C-5FB36F5114CF}" type="pres">
      <dgm:prSet presAssocID="{B6D13807-E632-6140-A9E4-11DC7811F2FE}" presName="text" presStyleLbl="fgAcc0" presStyleIdx="0" presStyleCnt="1">
        <dgm:presLayoutVars>
          <dgm:chPref val="3"/>
        </dgm:presLayoutVars>
      </dgm:prSet>
      <dgm:spPr/>
    </dgm:pt>
    <dgm:pt modelId="{9AF7D8EE-B98B-574D-BBD9-191426A110F8}" type="pres">
      <dgm:prSet presAssocID="{B6D13807-E632-6140-A9E4-11DC7811F2FE}" presName="hierChild2" presStyleCnt="0"/>
      <dgm:spPr/>
    </dgm:pt>
    <dgm:pt modelId="{D01E649A-BCBE-604E-8E82-595EB89C34DB}" type="pres">
      <dgm:prSet presAssocID="{B41DBE9E-E1AE-3648-84F3-39C304674E79}" presName="Name10" presStyleLbl="parChTrans1D2" presStyleIdx="0" presStyleCnt="3"/>
      <dgm:spPr/>
    </dgm:pt>
    <dgm:pt modelId="{548AF757-F4E4-9041-A2CE-F8A4083CBAAF}" type="pres">
      <dgm:prSet presAssocID="{8E82209C-D43D-854F-8F0A-BE6DE8725F3E}" presName="hierRoot2" presStyleCnt="0"/>
      <dgm:spPr/>
    </dgm:pt>
    <dgm:pt modelId="{055DF579-5C11-644C-9526-9CC7B892376C}" type="pres">
      <dgm:prSet presAssocID="{8E82209C-D43D-854F-8F0A-BE6DE8725F3E}" presName="composite2" presStyleCnt="0"/>
      <dgm:spPr/>
    </dgm:pt>
    <dgm:pt modelId="{EA26A67E-B190-AB40-93A0-4C6DFBAE7EE4}" type="pres">
      <dgm:prSet presAssocID="{8E82209C-D43D-854F-8F0A-BE6DE8725F3E}" presName="background2" presStyleLbl="node2" presStyleIdx="0" presStyleCnt="3"/>
      <dgm:spPr/>
    </dgm:pt>
    <dgm:pt modelId="{6F5EEFAC-E542-4F4B-B312-21B6FB835D4C}" type="pres">
      <dgm:prSet presAssocID="{8E82209C-D43D-854F-8F0A-BE6DE8725F3E}" presName="text2" presStyleLbl="fgAcc2" presStyleIdx="0" presStyleCnt="3">
        <dgm:presLayoutVars>
          <dgm:chPref val="3"/>
        </dgm:presLayoutVars>
      </dgm:prSet>
      <dgm:spPr/>
    </dgm:pt>
    <dgm:pt modelId="{A6F50EEA-A671-3B4D-88E0-D6ED05A4490E}" type="pres">
      <dgm:prSet presAssocID="{8E82209C-D43D-854F-8F0A-BE6DE8725F3E}" presName="hierChild3" presStyleCnt="0"/>
      <dgm:spPr/>
    </dgm:pt>
    <dgm:pt modelId="{5014BFDA-792D-A941-8579-0CDCDD906AB5}" type="pres">
      <dgm:prSet presAssocID="{16736EA5-F7C1-254D-9E42-D4D70A445A1C}" presName="Name17" presStyleLbl="parChTrans1D3" presStyleIdx="0" presStyleCnt="3"/>
      <dgm:spPr/>
    </dgm:pt>
    <dgm:pt modelId="{6E99CDDF-85E6-3048-B319-920ABB74E76E}" type="pres">
      <dgm:prSet presAssocID="{F6E5A85F-5DD8-5645-A823-0C52F393117E}" presName="hierRoot3" presStyleCnt="0"/>
      <dgm:spPr/>
    </dgm:pt>
    <dgm:pt modelId="{8772CF51-4382-6D4A-B4B7-4402EDBC59C5}" type="pres">
      <dgm:prSet presAssocID="{F6E5A85F-5DD8-5645-A823-0C52F393117E}" presName="composite3" presStyleCnt="0"/>
      <dgm:spPr/>
    </dgm:pt>
    <dgm:pt modelId="{0A41051E-847A-9B4B-AF1B-7B3810E13AA0}" type="pres">
      <dgm:prSet presAssocID="{F6E5A85F-5DD8-5645-A823-0C52F393117E}" presName="background3" presStyleLbl="node3" presStyleIdx="0" presStyleCnt="3"/>
      <dgm:spPr/>
    </dgm:pt>
    <dgm:pt modelId="{5DB214F3-B545-FF49-BE9F-D289762F6158}" type="pres">
      <dgm:prSet presAssocID="{F6E5A85F-5DD8-5645-A823-0C52F393117E}" presName="text3" presStyleLbl="fgAcc3" presStyleIdx="0" presStyleCnt="3">
        <dgm:presLayoutVars>
          <dgm:chPref val="3"/>
        </dgm:presLayoutVars>
      </dgm:prSet>
      <dgm:spPr/>
    </dgm:pt>
    <dgm:pt modelId="{253ED1EF-BF7A-7B46-AD6A-BB04D41CCD25}" type="pres">
      <dgm:prSet presAssocID="{F6E5A85F-5DD8-5645-A823-0C52F393117E}" presName="hierChild4" presStyleCnt="0"/>
      <dgm:spPr/>
    </dgm:pt>
    <dgm:pt modelId="{D978B04D-28E2-134E-8274-0996DDD7CDFD}" type="pres">
      <dgm:prSet presAssocID="{F6925301-4890-294B-A77A-1A8390BC22BC}" presName="Name23" presStyleLbl="parChTrans1D4" presStyleIdx="0" presStyleCnt="5"/>
      <dgm:spPr/>
    </dgm:pt>
    <dgm:pt modelId="{E3AF9106-50E2-034A-9ED4-6478FB26A783}" type="pres">
      <dgm:prSet presAssocID="{61965D2E-3976-9749-A4CE-C7028C88253A}" presName="hierRoot4" presStyleCnt="0"/>
      <dgm:spPr/>
    </dgm:pt>
    <dgm:pt modelId="{3C08FC14-5F7B-0A4D-B70F-43088708C9E0}" type="pres">
      <dgm:prSet presAssocID="{61965D2E-3976-9749-A4CE-C7028C88253A}" presName="composite4" presStyleCnt="0"/>
      <dgm:spPr/>
    </dgm:pt>
    <dgm:pt modelId="{FDB83ABB-2568-0643-AD92-351374180C66}" type="pres">
      <dgm:prSet presAssocID="{61965D2E-3976-9749-A4CE-C7028C88253A}" presName="background4" presStyleLbl="node4" presStyleIdx="0" presStyleCnt="5"/>
      <dgm:spPr/>
    </dgm:pt>
    <dgm:pt modelId="{87472DEC-1FAB-5E48-AF1A-AF0F91AC4AC8}" type="pres">
      <dgm:prSet presAssocID="{61965D2E-3976-9749-A4CE-C7028C88253A}" presName="text4" presStyleLbl="fgAcc4" presStyleIdx="0" presStyleCnt="5" custLinFactNeighborX="-3943" custLinFactNeighborY="32630">
        <dgm:presLayoutVars>
          <dgm:chPref val="3"/>
        </dgm:presLayoutVars>
      </dgm:prSet>
      <dgm:spPr/>
    </dgm:pt>
    <dgm:pt modelId="{6721C9F1-A60F-D94D-AF36-A5187D02A1A9}" type="pres">
      <dgm:prSet presAssocID="{61965D2E-3976-9749-A4CE-C7028C88253A}" presName="hierChild5" presStyleCnt="0"/>
      <dgm:spPr/>
    </dgm:pt>
    <dgm:pt modelId="{DB4C7D73-1FBA-8043-BB8C-FB3B55CB30EE}" type="pres">
      <dgm:prSet presAssocID="{40B158AE-D7C7-B645-AFFC-4F089040D339}" presName="Name23" presStyleLbl="parChTrans1D4" presStyleIdx="1" presStyleCnt="5"/>
      <dgm:spPr/>
    </dgm:pt>
    <dgm:pt modelId="{A84C23E8-187D-3E4E-8AB5-5CC8996F6538}" type="pres">
      <dgm:prSet presAssocID="{BA36E10C-B961-3947-BFC1-5A824B4E7FE5}" presName="hierRoot4" presStyleCnt="0"/>
      <dgm:spPr/>
    </dgm:pt>
    <dgm:pt modelId="{CD06D3FA-0BFC-FB48-B59F-B5019E376D53}" type="pres">
      <dgm:prSet presAssocID="{BA36E10C-B961-3947-BFC1-5A824B4E7FE5}" presName="composite4" presStyleCnt="0"/>
      <dgm:spPr/>
    </dgm:pt>
    <dgm:pt modelId="{0C2807E8-990E-974E-A4FE-0394B09CC2C7}" type="pres">
      <dgm:prSet presAssocID="{BA36E10C-B961-3947-BFC1-5A824B4E7FE5}" presName="background4" presStyleLbl="node4" presStyleIdx="1" presStyleCnt="5"/>
      <dgm:spPr/>
    </dgm:pt>
    <dgm:pt modelId="{BE962B57-977F-5046-A5BD-8844EACC142D}" type="pres">
      <dgm:prSet presAssocID="{BA36E10C-B961-3947-BFC1-5A824B4E7FE5}" presName="text4" presStyleLbl="fgAcc4" presStyleIdx="1" presStyleCnt="5">
        <dgm:presLayoutVars>
          <dgm:chPref val="3"/>
        </dgm:presLayoutVars>
      </dgm:prSet>
      <dgm:spPr/>
    </dgm:pt>
    <dgm:pt modelId="{9DC0E90B-6A7C-9543-A436-716D6A2F0957}" type="pres">
      <dgm:prSet presAssocID="{BA36E10C-B961-3947-BFC1-5A824B4E7FE5}" presName="hierChild5" presStyleCnt="0"/>
      <dgm:spPr/>
    </dgm:pt>
    <dgm:pt modelId="{9AA0954D-920D-B349-9A0B-E7B805FB8D44}" type="pres">
      <dgm:prSet presAssocID="{2F62C992-DDA6-D94C-BCA7-D63993BC05D1}" presName="Name23" presStyleLbl="parChTrans1D4" presStyleIdx="2" presStyleCnt="5"/>
      <dgm:spPr/>
    </dgm:pt>
    <dgm:pt modelId="{9F2D6B41-D11B-A14A-9610-AB6F4AC087E7}" type="pres">
      <dgm:prSet presAssocID="{75B9C63C-7B4D-384C-83A8-21ED3DBA0AD8}" presName="hierRoot4" presStyleCnt="0"/>
      <dgm:spPr/>
    </dgm:pt>
    <dgm:pt modelId="{012B0C3F-7216-F54B-A047-F30A290F9E6F}" type="pres">
      <dgm:prSet presAssocID="{75B9C63C-7B4D-384C-83A8-21ED3DBA0AD8}" presName="composite4" presStyleCnt="0"/>
      <dgm:spPr/>
    </dgm:pt>
    <dgm:pt modelId="{2477B3E1-56DB-4443-A8F1-CAB25D0D91E3}" type="pres">
      <dgm:prSet presAssocID="{75B9C63C-7B4D-384C-83A8-21ED3DBA0AD8}" presName="background4" presStyleLbl="node4" presStyleIdx="2" presStyleCnt="5"/>
      <dgm:spPr/>
    </dgm:pt>
    <dgm:pt modelId="{664016F6-011C-E24C-B64D-BABB3A676244}" type="pres">
      <dgm:prSet presAssocID="{75B9C63C-7B4D-384C-83A8-21ED3DBA0AD8}" presName="text4" presStyleLbl="fgAcc4" presStyleIdx="2" presStyleCnt="5">
        <dgm:presLayoutVars>
          <dgm:chPref val="3"/>
        </dgm:presLayoutVars>
      </dgm:prSet>
      <dgm:spPr/>
    </dgm:pt>
    <dgm:pt modelId="{D592D77F-BB21-4945-98E5-9871688F001C}" type="pres">
      <dgm:prSet presAssocID="{75B9C63C-7B4D-384C-83A8-21ED3DBA0AD8}" presName="hierChild5" presStyleCnt="0"/>
      <dgm:spPr/>
    </dgm:pt>
    <dgm:pt modelId="{A0F95182-0567-D047-8142-E396D5F6D4EC}" type="pres">
      <dgm:prSet presAssocID="{50DB1F99-628F-A44A-8BF4-F304F6974103}" presName="Name10" presStyleLbl="parChTrans1D2" presStyleIdx="1" presStyleCnt="3"/>
      <dgm:spPr/>
    </dgm:pt>
    <dgm:pt modelId="{BA4B3116-3C5E-074B-AEEF-3B132A798A53}" type="pres">
      <dgm:prSet presAssocID="{DA3AFF91-EBBD-0546-BA70-49A860AC2206}" presName="hierRoot2" presStyleCnt="0"/>
      <dgm:spPr/>
    </dgm:pt>
    <dgm:pt modelId="{C047372C-BA85-B14E-85BA-553B4B0FD267}" type="pres">
      <dgm:prSet presAssocID="{DA3AFF91-EBBD-0546-BA70-49A860AC2206}" presName="composite2" presStyleCnt="0"/>
      <dgm:spPr/>
    </dgm:pt>
    <dgm:pt modelId="{5FF3098C-B6B2-6246-AA87-9356A1673A2F}" type="pres">
      <dgm:prSet presAssocID="{DA3AFF91-EBBD-0546-BA70-49A860AC2206}" presName="background2" presStyleLbl="node2" presStyleIdx="1" presStyleCnt="3"/>
      <dgm:spPr/>
    </dgm:pt>
    <dgm:pt modelId="{9D2C41C0-CCFC-6A43-9B3F-68002A4E22BA}" type="pres">
      <dgm:prSet presAssocID="{DA3AFF91-EBBD-0546-BA70-49A860AC2206}" presName="text2" presStyleLbl="fgAcc2" presStyleIdx="1" presStyleCnt="3">
        <dgm:presLayoutVars>
          <dgm:chPref val="3"/>
        </dgm:presLayoutVars>
      </dgm:prSet>
      <dgm:spPr/>
    </dgm:pt>
    <dgm:pt modelId="{7C59CA9D-8469-1D45-A9F2-C13B4199B38E}" type="pres">
      <dgm:prSet presAssocID="{DA3AFF91-EBBD-0546-BA70-49A860AC2206}" presName="hierChild3" presStyleCnt="0"/>
      <dgm:spPr/>
    </dgm:pt>
    <dgm:pt modelId="{565CA906-D21B-E14D-BE5E-FFC9F304111A}" type="pres">
      <dgm:prSet presAssocID="{7103D592-0E66-E347-B69C-C4E2F41BBB28}" presName="Name17" presStyleLbl="parChTrans1D3" presStyleIdx="1" presStyleCnt="3"/>
      <dgm:spPr/>
    </dgm:pt>
    <dgm:pt modelId="{36E4B241-DEE3-2944-AD7D-8E033E216AB8}" type="pres">
      <dgm:prSet presAssocID="{2C0F1642-A2E4-7F4A-9946-F31ED89FDF2E}" presName="hierRoot3" presStyleCnt="0"/>
      <dgm:spPr/>
    </dgm:pt>
    <dgm:pt modelId="{2EE3D99F-FBB5-4541-951B-D4ABB6B0B8EC}" type="pres">
      <dgm:prSet presAssocID="{2C0F1642-A2E4-7F4A-9946-F31ED89FDF2E}" presName="composite3" presStyleCnt="0"/>
      <dgm:spPr/>
    </dgm:pt>
    <dgm:pt modelId="{9993C8CF-3516-104C-8467-B61C62241473}" type="pres">
      <dgm:prSet presAssocID="{2C0F1642-A2E4-7F4A-9946-F31ED89FDF2E}" presName="background3" presStyleLbl="node3" presStyleIdx="1" presStyleCnt="3"/>
      <dgm:spPr/>
    </dgm:pt>
    <dgm:pt modelId="{AA216AD7-7F28-3C44-9A08-D8164CFCF532}" type="pres">
      <dgm:prSet presAssocID="{2C0F1642-A2E4-7F4A-9946-F31ED89FDF2E}" presName="text3" presStyleLbl="fgAcc3" presStyleIdx="1" presStyleCnt="3">
        <dgm:presLayoutVars>
          <dgm:chPref val="3"/>
        </dgm:presLayoutVars>
      </dgm:prSet>
      <dgm:spPr/>
    </dgm:pt>
    <dgm:pt modelId="{BEF74E84-AE1A-B04A-8863-194F989E947A}" type="pres">
      <dgm:prSet presAssocID="{2C0F1642-A2E4-7F4A-9946-F31ED89FDF2E}" presName="hierChild4" presStyleCnt="0"/>
      <dgm:spPr/>
    </dgm:pt>
    <dgm:pt modelId="{2D8B68DF-66B0-674C-99E3-4AF4969D0006}" type="pres">
      <dgm:prSet presAssocID="{8C4F0078-59A2-B843-A391-7CFF2C54608E}" presName="Name10" presStyleLbl="parChTrans1D2" presStyleIdx="2" presStyleCnt="3"/>
      <dgm:spPr/>
    </dgm:pt>
    <dgm:pt modelId="{CE05501F-ACBE-784B-A1B5-C4F69A52114A}" type="pres">
      <dgm:prSet presAssocID="{42BF20DD-A0E1-1F4E-AF93-3DEB16CBD6F3}" presName="hierRoot2" presStyleCnt="0"/>
      <dgm:spPr/>
    </dgm:pt>
    <dgm:pt modelId="{0A5EDFAD-81BA-9E42-B63B-8182001BEB68}" type="pres">
      <dgm:prSet presAssocID="{42BF20DD-A0E1-1F4E-AF93-3DEB16CBD6F3}" presName="composite2" presStyleCnt="0"/>
      <dgm:spPr/>
    </dgm:pt>
    <dgm:pt modelId="{66868744-146F-4D42-B142-2BE8E2CED141}" type="pres">
      <dgm:prSet presAssocID="{42BF20DD-A0E1-1F4E-AF93-3DEB16CBD6F3}" presName="background2" presStyleLbl="node2" presStyleIdx="2" presStyleCnt="3"/>
      <dgm:spPr/>
    </dgm:pt>
    <dgm:pt modelId="{1DD5FA0D-39F1-4945-B0C7-04C502CA5F3A}" type="pres">
      <dgm:prSet presAssocID="{42BF20DD-A0E1-1F4E-AF93-3DEB16CBD6F3}" presName="text2" presStyleLbl="fgAcc2" presStyleIdx="2" presStyleCnt="3">
        <dgm:presLayoutVars>
          <dgm:chPref val="3"/>
        </dgm:presLayoutVars>
      </dgm:prSet>
      <dgm:spPr/>
    </dgm:pt>
    <dgm:pt modelId="{59C60718-FDC0-4F44-9345-AC0318562375}" type="pres">
      <dgm:prSet presAssocID="{42BF20DD-A0E1-1F4E-AF93-3DEB16CBD6F3}" presName="hierChild3" presStyleCnt="0"/>
      <dgm:spPr/>
    </dgm:pt>
    <dgm:pt modelId="{C07851A7-FD18-DA4B-9957-6E458A835120}" type="pres">
      <dgm:prSet presAssocID="{4545A8B8-7C4F-504B-B594-31EA0B2DBFA2}" presName="Name17" presStyleLbl="parChTrans1D3" presStyleIdx="2" presStyleCnt="3"/>
      <dgm:spPr/>
    </dgm:pt>
    <dgm:pt modelId="{A09F742F-1D67-B449-A6A4-1392BC3AD8F1}" type="pres">
      <dgm:prSet presAssocID="{4442262A-29BC-604D-B8AE-3FD5C5F0B347}" presName="hierRoot3" presStyleCnt="0"/>
      <dgm:spPr/>
    </dgm:pt>
    <dgm:pt modelId="{66909A1F-FC24-B54E-B0EC-46F304F1FD8A}" type="pres">
      <dgm:prSet presAssocID="{4442262A-29BC-604D-B8AE-3FD5C5F0B347}" presName="composite3" presStyleCnt="0"/>
      <dgm:spPr/>
    </dgm:pt>
    <dgm:pt modelId="{A054F5C9-A179-3C43-A1F4-12FDA66137A8}" type="pres">
      <dgm:prSet presAssocID="{4442262A-29BC-604D-B8AE-3FD5C5F0B347}" presName="background3" presStyleLbl="node3" presStyleIdx="2" presStyleCnt="3"/>
      <dgm:spPr/>
    </dgm:pt>
    <dgm:pt modelId="{A3702157-0914-AF40-A268-39C9962A1291}" type="pres">
      <dgm:prSet presAssocID="{4442262A-29BC-604D-B8AE-3FD5C5F0B347}" presName="text3" presStyleLbl="fgAcc3" presStyleIdx="2" presStyleCnt="3">
        <dgm:presLayoutVars>
          <dgm:chPref val="3"/>
        </dgm:presLayoutVars>
      </dgm:prSet>
      <dgm:spPr/>
    </dgm:pt>
    <dgm:pt modelId="{25E7256A-8A62-B94A-BF15-2E6BD8F5E153}" type="pres">
      <dgm:prSet presAssocID="{4442262A-29BC-604D-B8AE-3FD5C5F0B347}" presName="hierChild4" presStyleCnt="0"/>
      <dgm:spPr/>
    </dgm:pt>
    <dgm:pt modelId="{E04AE429-7B5C-BA48-9F2C-969BF5582402}" type="pres">
      <dgm:prSet presAssocID="{586DEEEA-6F3C-BD4A-850A-F6556329BE6F}" presName="Name23" presStyleLbl="parChTrans1D4" presStyleIdx="3" presStyleCnt="5"/>
      <dgm:spPr/>
    </dgm:pt>
    <dgm:pt modelId="{3E9479EC-C8BD-AA4F-BAF1-E7453DF35C53}" type="pres">
      <dgm:prSet presAssocID="{1FDE2E8E-2E6C-7B4F-8844-5A537BEFFAFB}" presName="hierRoot4" presStyleCnt="0"/>
      <dgm:spPr/>
    </dgm:pt>
    <dgm:pt modelId="{CD40220F-02B7-7848-9A3F-84F054E70024}" type="pres">
      <dgm:prSet presAssocID="{1FDE2E8E-2E6C-7B4F-8844-5A537BEFFAFB}" presName="composite4" presStyleCnt="0"/>
      <dgm:spPr/>
    </dgm:pt>
    <dgm:pt modelId="{2F1A5D43-77D7-184C-81BB-9DA42134691B}" type="pres">
      <dgm:prSet presAssocID="{1FDE2E8E-2E6C-7B4F-8844-5A537BEFFAFB}" presName="background4" presStyleLbl="node4" presStyleIdx="3" presStyleCnt="5"/>
      <dgm:spPr/>
    </dgm:pt>
    <dgm:pt modelId="{F3CAF4F1-D199-714D-B6F1-118621A2AE4C}" type="pres">
      <dgm:prSet presAssocID="{1FDE2E8E-2E6C-7B4F-8844-5A537BEFFAFB}" presName="text4" presStyleLbl="fgAcc4" presStyleIdx="3" presStyleCnt="5">
        <dgm:presLayoutVars>
          <dgm:chPref val="3"/>
        </dgm:presLayoutVars>
      </dgm:prSet>
      <dgm:spPr/>
    </dgm:pt>
    <dgm:pt modelId="{3F683077-C914-004A-8F66-56E8752D52F0}" type="pres">
      <dgm:prSet presAssocID="{1FDE2E8E-2E6C-7B4F-8844-5A537BEFFAFB}" presName="hierChild5" presStyleCnt="0"/>
      <dgm:spPr/>
    </dgm:pt>
    <dgm:pt modelId="{668C2140-93FF-994D-A0BF-21E24478881F}" type="pres">
      <dgm:prSet presAssocID="{52D52D3C-9F16-CC4C-B32D-F2757F7BC880}" presName="Name23" presStyleLbl="parChTrans1D4" presStyleIdx="4" presStyleCnt="5"/>
      <dgm:spPr/>
    </dgm:pt>
    <dgm:pt modelId="{B3EF8B18-0494-BE41-AC89-D827907381EB}" type="pres">
      <dgm:prSet presAssocID="{1EE800A6-0811-344A-8860-525C904CA3BF}" presName="hierRoot4" presStyleCnt="0"/>
      <dgm:spPr/>
    </dgm:pt>
    <dgm:pt modelId="{E9ABB3F4-9726-BC4E-B590-2AA5AC926BCB}" type="pres">
      <dgm:prSet presAssocID="{1EE800A6-0811-344A-8860-525C904CA3BF}" presName="composite4" presStyleCnt="0"/>
      <dgm:spPr/>
    </dgm:pt>
    <dgm:pt modelId="{384C9E69-1DFB-3C4F-8A65-2EE0630F5624}" type="pres">
      <dgm:prSet presAssocID="{1EE800A6-0811-344A-8860-525C904CA3BF}" presName="background4" presStyleLbl="node4" presStyleIdx="4" presStyleCnt="5"/>
      <dgm:spPr/>
    </dgm:pt>
    <dgm:pt modelId="{2B9E9F1E-6DCA-EE4A-92A3-C9D8FF6D81F7}" type="pres">
      <dgm:prSet presAssocID="{1EE800A6-0811-344A-8860-525C904CA3BF}" presName="text4" presStyleLbl="fgAcc4" presStyleIdx="4" presStyleCnt="5">
        <dgm:presLayoutVars>
          <dgm:chPref val="3"/>
        </dgm:presLayoutVars>
      </dgm:prSet>
      <dgm:spPr/>
    </dgm:pt>
    <dgm:pt modelId="{48F41D6F-2BBC-C74A-AE56-515167BA5141}" type="pres">
      <dgm:prSet presAssocID="{1EE800A6-0811-344A-8860-525C904CA3BF}" presName="hierChild5" presStyleCnt="0"/>
      <dgm:spPr/>
    </dgm:pt>
  </dgm:ptLst>
  <dgm:cxnLst>
    <dgm:cxn modelId="{F724CF00-1FAD-CB42-BB7D-F4AE20B4E7C6}" type="presOf" srcId="{DA3AFF91-EBBD-0546-BA70-49A860AC2206}" destId="{9D2C41C0-CCFC-6A43-9B3F-68002A4E22BA}" srcOrd="0" destOrd="0" presId="urn:microsoft.com/office/officeart/2005/8/layout/hierarchy1"/>
    <dgm:cxn modelId="{56DCFB07-A9D6-9B4C-9B9E-8EA5DCFF884F}" type="presOf" srcId="{B6D13807-E632-6140-A9E4-11DC7811F2FE}" destId="{A5F6593E-D24C-464A-957C-5FB36F5114CF}" srcOrd="0" destOrd="0" presId="urn:microsoft.com/office/officeart/2005/8/layout/hierarchy1"/>
    <dgm:cxn modelId="{EFB56408-CAFF-B442-84F6-7A98D2D143E0}" type="presOf" srcId="{61965D2E-3976-9749-A4CE-C7028C88253A}" destId="{87472DEC-1FAB-5E48-AF1A-AF0F91AC4AC8}" srcOrd="0" destOrd="0" presId="urn:microsoft.com/office/officeart/2005/8/layout/hierarchy1"/>
    <dgm:cxn modelId="{93183B0A-B1C0-2447-8EC1-0C08F241B48E}" type="presOf" srcId="{42BF20DD-A0E1-1F4E-AF93-3DEB16CBD6F3}" destId="{1DD5FA0D-39F1-4945-B0C7-04C502CA5F3A}" srcOrd="0" destOrd="0" presId="urn:microsoft.com/office/officeart/2005/8/layout/hierarchy1"/>
    <dgm:cxn modelId="{6552BD0F-B965-F148-8360-32B2B9583C29}" type="presOf" srcId="{2F62C992-DDA6-D94C-BCA7-D63993BC05D1}" destId="{9AA0954D-920D-B349-9A0B-E7B805FB8D44}" srcOrd="0" destOrd="0" presId="urn:microsoft.com/office/officeart/2005/8/layout/hierarchy1"/>
    <dgm:cxn modelId="{3682AB11-4199-8A4A-BC6E-99CA2DEFF813}" srcId="{8E82209C-D43D-854F-8F0A-BE6DE8725F3E}" destId="{F6E5A85F-5DD8-5645-A823-0C52F393117E}" srcOrd="0" destOrd="0" parTransId="{16736EA5-F7C1-254D-9E42-D4D70A445A1C}" sibTransId="{F876E01E-5C9F-0F4D-A466-6B642CD6C028}"/>
    <dgm:cxn modelId="{DAFA7531-BCCA-254F-8866-C34ED9349002}" type="presOf" srcId="{1EE800A6-0811-344A-8860-525C904CA3BF}" destId="{2B9E9F1E-6DCA-EE4A-92A3-C9D8FF6D81F7}" srcOrd="0" destOrd="0" presId="urn:microsoft.com/office/officeart/2005/8/layout/hierarchy1"/>
    <dgm:cxn modelId="{1684CE35-D2EA-EA44-9D68-494F9B485948}" srcId="{F6E5A85F-5DD8-5645-A823-0C52F393117E}" destId="{61965D2E-3976-9749-A4CE-C7028C88253A}" srcOrd="0" destOrd="0" parTransId="{F6925301-4890-294B-A77A-1A8390BC22BC}" sibTransId="{CC349AB9-4BAB-974A-9F40-05798C373374}"/>
    <dgm:cxn modelId="{E6A8293A-D659-6A4B-9EB0-A981EEA5DF81}" srcId="{4442262A-29BC-604D-B8AE-3FD5C5F0B347}" destId="{1EE800A6-0811-344A-8860-525C904CA3BF}" srcOrd="1" destOrd="0" parTransId="{52D52D3C-9F16-CC4C-B32D-F2757F7BC880}" sibTransId="{CE652D2A-93C6-C047-8353-E54FFBB8E4BD}"/>
    <dgm:cxn modelId="{E1216A3F-185C-D246-90D4-1587D104E50C}" type="presOf" srcId="{EB93F00D-3AC5-C64A-AB2D-D0EF41D96ADC}" destId="{B545131A-0F26-3840-9C68-F9FD0B7D448A}" srcOrd="0" destOrd="0" presId="urn:microsoft.com/office/officeart/2005/8/layout/hierarchy1"/>
    <dgm:cxn modelId="{57FD0544-701E-E24A-B5C9-2530922C1EDD}" type="presOf" srcId="{7103D592-0E66-E347-B69C-C4E2F41BBB28}" destId="{565CA906-D21B-E14D-BE5E-FFC9F304111A}" srcOrd="0" destOrd="0" presId="urn:microsoft.com/office/officeart/2005/8/layout/hierarchy1"/>
    <dgm:cxn modelId="{40133346-A870-BF49-B321-7FB3B1BC4C8E}" type="presOf" srcId="{4545A8B8-7C4F-504B-B594-31EA0B2DBFA2}" destId="{C07851A7-FD18-DA4B-9957-6E458A835120}" srcOrd="0" destOrd="0" presId="urn:microsoft.com/office/officeart/2005/8/layout/hierarchy1"/>
    <dgm:cxn modelId="{93704048-EF1D-264A-8A07-565DDBF88AC6}" type="presOf" srcId="{F6E5A85F-5DD8-5645-A823-0C52F393117E}" destId="{5DB214F3-B545-FF49-BE9F-D289762F6158}" srcOrd="0" destOrd="0" presId="urn:microsoft.com/office/officeart/2005/8/layout/hierarchy1"/>
    <dgm:cxn modelId="{9B3A1E4A-8246-1F41-8FF4-B23B8BE84882}" srcId="{DA3AFF91-EBBD-0546-BA70-49A860AC2206}" destId="{2C0F1642-A2E4-7F4A-9946-F31ED89FDF2E}" srcOrd="0" destOrd="0" parTransId="{7103D592-0E66-E347-B69C-C4E2F41BBB28}" sibTransId="{AE25D6AF-8BE2-F145-BB68-18069D3470B0}"/>
    <dgm:cxn modelId="{C1CF8A57-CDD1-E743-8397-3D2A1E5F1710}" srcId="{EB93F00D-3AC5-C64A-AB2D-D0EF41D96ADC}" destId="{B6D13807-E632-6140-A9E4-11DC7811F2FE}" srcOrd="0" destOrd="0" parTransId="{B9CE82A9-9F70-914A-B0AD-55B516B63267}" sibTransId="{E4587951-D033-3F40-9882-8B688C2892C0}"/>
    <dgm:cxn modelId="{A769285A-39A8-5843-8FA3-A5F510836304}" srcId="{F6E5A85F-5DD8-5645-A823-0C52F393117E}" destId="{75B9C63C-7B4D-384C-83A8-21ED3DBA0AD8}" srcOrd="2" destOrd="0" parTransId="{2F62C992-DDA6-D94C-BCA7-D63993BC05D1}" sibTransId="{78ABC615-D0D8-7748-8C41-18BC797B380C}"/>
    <dgm:cxn modelId="{B80F855C-5DB2-D047-B03F-F57E97AD99D2}" type="presOf" srcId="{50DB1F99-628F-A44A-8BF4-F304F6974103}" destId="{A0F95182-0567-D047-8142-E396D5F6D4EC}" srcOrd="0" destOrd="0" presId="urn:microsoft.com/office/officeart/2005/8/layout/hierarchy1"/>
    <dgm:cxn modelId="{D3F04E60-AE71-FF4F-9844-017AFFCE8C45}" type="presOf" srcId="{1FDE2E8E-2E6C-7B4F-8844-5A537BEFFAFB}" destId="{F3CAF4F1-D199-714D-B6F1-118621A2AE4C}" srcOrd="0" destOrd="0" presId="urn:microsoft.com/office/officeart/2005/8/layout/hierarchy1"/>
    <dgm:cxn modelId="{6BE5BB64-9E55-124C-A184-EE831BD466A0}" type="presOf" srcId="{52D52D3C-9F16-CC4C-B32D-F2757F7BC880}" destId="{668C2140-93FF-994D-A0BF-21E24478881F}" srcOrd="0" destOrd="0" presId="urn:microsoft.com/office/officeart/2005/8/layout/hierarchy1"/>
    <dgm:cxn modelId="{3E31BE76-0A40-9D41-B20A-793D8769F7BA}" type="presOf" srcId="{75B9C63C-7B4D-384C-83A8-21ED3DBA0AD8}" destId="{664016F6-011C-E24C-B64D-BABB3A676244}" srcOrd="0" destOrd="0" presId="urn:microsoft.com/office/officeart/2005/8/layout/hierarchy1"/>
    <dgm:cxn modelId="{DA25DD87-4D43-1949-935F-4B1BBB203F22}" type="presOf" srcId="{8C4F0078-59A2-B843-A391-7CFF2C54608E}" destId="{2D8B68DF-66B0-674C-99E3-4AF4969D0006}" srcOrd="0" destOrd="0" presId="urn:microsoft.com/office/officeart/2005/8/layout/hierarchy1"/>
    <dgm:cxn modelId="{6CC3008C-50A9-414D-B6B6-ED629A03A583}" type="presOf" srcId="{2C0F1642-A2E4-7F4A-9946-F31ED89FDF2E}" destId="{AA216AD7-7F28-3C44-9A08-D8164CFCF532}" srcOrd="0" destOrd="0" presId="urn:microsoft.com/office/officeart/2005/8/layout/hierarchy1"/>
    <dgm:cxn modelId="{F8F31A92-5273-664D-8EFE-3DFEB995F5E4}" type="presOf" srcId="{4442262A-29BC-604D-B8AE-3FD5C5F0B347}" destId="{A3702157-0914-AF40-A268-39C9962A1291}" srcOrd="0" destOrd="0" presId="urn:microsoft.com/office/officeart/2005/8/layout/hierarchy1"/>
    <dgm:cxn modelId="{33108094-84ED-B34B-8842-419793DF7020}" srcId="{42BF20DD-A0E1-1F4E-AF93-3DEB16CBD6F3}" destId="{4442262A-29BC-604D-B8AE-3FD5C5F0B347}" srcOrd="0" destOrd="0" parTransId="{4545A8B8-7C4F-504B-B594-31EA0B2DBFA2}" sibTransId="{E3000AA8-12C5-9146-9C65-694CF4FE4B6F}"/>
    <dgm:cxn modelId="{950A989D-C0C2-3943-B26E-350F925167C7}" srcId="{B6D13807-E632-6140-A9E4-11DC7811F2FE}" destId="{8E82209C-D43D-854F-8F0A-BE6DE8725F3E}" srcOrd="0" destOrd="0" parTransId="{B41DBE9E-E1AE-3648-84F3-39C304674E79}" sibTransId="{54E9DAC6-8F24-7144-9067-51DBE703E310}"/>
    <dgm:cxn modelId="{D5F6A1A8-FF92-0A4E-B042-0909D0D58608}" type="presOf" srcId="{8E82209C-D43D-854F-8F0A-BE6DE8725F3E}" destId="{6F5EEFAC-E542-4F4B-B312-21B6FB835D4C}" srcOrd="0" destOrd="0" presId="urn:microsoft.com/office/officeart/2005/8/layout/hierarchy1"/>
    <dgm:cxn modelId="{82F65CB6-F41D-374C-B98C-47F11E724DAA}" srcId="{B6D13807-E632-6140-A9E4-11DC7811F2FE}" destId="{DA3AFF91-EBBD-0546-BA70-49A860AC2206}" srcOrd="1" destOrd="0" parTransId="{50DB1F99-628F-A44A-8BF4-F304F6974103}" sibTransId="{C630478B-C840-6E49-B361-614688D096DF}"/>
    <dgm:cxn modelId="{597FDEC5-D4C7-9E4A-AA73-086EBD4E7B3B}" srcId="{B6D13807-E632-6140-A9E4-11DC7811F2FE}" destId="{42BF20DD-A0E1-1F4E-AF93-3DEB16CBD6F3}" srcOrd="2" destOrd="0" parTransId="{8C4F0078-59A2-B843-A391-7CFF2C54608E}" sibTransId="{559E7AF2-EDB7-614D-BDEF-3EA6AF8E7AB9}"/>
    <dgm:cxn modelId="{BB084EC7-A8BD-2D42-8130-43D80F37C051}" type="presOf" srcId="{B41DBE9E-E1AE-3648-84F3-39C304674E79}" destId="{D01E649A-BCBE-604E-8E82-595EB89C34DB}" srcOrd="0" destOrd="0" presId="urn:microsoft.com/office/officeart/2005/8/layout/hierarchy1"/>
    <dgm:cxn modelId="{990F05C8-2EBF-774F-8B29-CAF641115139}" type="presOf" srcId="{40B158AE-D7C7-B645-AFFC-4F089040D339}" destId="{DB4C7D73-1FBA-8043-BB8C-FB3B55CB30EE}" srcOrd="0" destOrd="0" presId="urn:microsoft.com/office/officeart/2005/8/layout/hierarchy1"/>
    <dgm:cxn modelId="{56E6CFCB-9139-F240-841B-903CA81AC32B}" type="presOf" srcId="{586DEEEA-6F3C-BD4A-850A-F6556329BE6F}" destId="{E04AE429-7B5C-BA48-9F2C-969BF5582402}" srcOrd="0" destOrd="0" presId="urn:microsoft.com/office/officeart/2005/8/layout/hierarchy1"/>
    <dgm:cxn modelId="{7CE93ED0-00F7-DC49-9BC3-491BAB42D729}" type="presOf" srcId="{F6925301-4890-294B-A77A-1A8390BC22BC}" destId="{D978B04D-28E2-134E-8274-0996DDD7CDFD}" srcOrd="0" destOrd="0" presId="urn:microsoft.com/office/officeart/2005/8/layout/hierarchy1"/>
    <dgm:cxn modelId="{FC52A7D7-21B4-E848-BDE2-91DEA7EDBD55}" type="presOf" srcId="{BA36E10C-B961-3947-BFC1-5A824B4E7FE5}" destId="{BE962B57-977F-5046-A5BD-8844EACC142D}" srcOrd="0" destOrd="0" presId="urn:microsoft.com/office/officeart/2005/8/layout/hierarchy1"/>
    <dgm:cxn modelId="{7FABD0E8-955F-9849-A0D4-18B66340E849}" srcId="{4442262A-29BC-604D-B8AE-3FD5C5F0B347}" destId="{1FDE2E8E-2E6C-7B4F-8844-5A537BEFFAFB}" srcOrd="0" destOrd="0" parTransId="{586DEEEA-6F3C-BD4A-850A-F6556329BE6F}" sibTransId="{DCA7F51D-1F0E-E149-AEC5-599B1C740DE0}"/>
    <dgm:cxn modelId="{1FFA48F0-3034-4942-AEC5-3C723C82AE4E}" type="presOf" srcId="{16736EA5-F7C1-254D-9E42-D4D70A445A1C}" destId="{5014BFDA-792D-A941-8579-0CDCDD906AB5}" srcOrd="0" destOrd="0" presId="urn:microsoft.com/office/officeart/2005/8/layout/hierarchy1"/>
    <dgm:cxn modelId="{4B5959FB-6DBB-5048-BA7E-DD2080354357}" srcId="{F6E5A85F-5DD8-5645-A823-0C52F393117E}" destId="{BA36E10C-B961-3947-BFC1-5A824B4E7FE5}" srcOrd="1" destOrd="0" parTransId="{40B158AE-D7C7-B645-AFFC-4F089040D339}" sibTransId="{0E8C68E9-82D2-6646-9CB0-056831C78405}"/>
    <dgm:cxn modelId="{923F1D04-9047-8643-A58D-93F8B01F0623}" type="presParOf" srcId="{B545131A-0F26-3840-9C68-F9FD0B7D448A}" destId="{55B7F074-1E67-F94C-A20D-B60169A8DE30}" srcOrd="0" destOrd="0" presId="urn:microsoft.com/office/officeart/2005/8/layout/hierarchy1"/>
    <dgm:cxn modelId="{FA02A13C-A039-374C-A197-1E6A697C51AA}" type="presParOf" srcId="{55B7F074-1E67-F94C-A20D-B60169A8DE30}" destId="{A9672B76-016A-E24C-91D1-78D2538296AF}" srcOrd="0" destOrd="0" presId="urn:microsoft.com/office/officeart/2005/8/layout/hierarchy1"/>
    <dgm:cxn modelId="{F9640C7B-FB80-954E-ADE0-08BE8A9A7EDC}" type="presParOf" srcId="{A9672B76-016A-E24C-91D1-78D2538296AF}" destId="{B9B640DE-ACBD-5C4B-808E-DAFE93AAFE80}" srcOrd="0" destOrd="0" presId="urn:microsoft.com/office/officeart/2005/8/layout/hierarchy1"/>
    <dgm:cxn modelId="{76B8AAF8-B8F1-5D47-A562-96CE5E2BD06F}" type="presParOf" srcId="{A9672B76-016A-E24C-91D1-78D2538296AF}" destId="{A5F6593E-D24C-464A-957C-5FB36F5114CF}" srcOrd="1" destOrd="0" presId="urn:microsoft.com/office/officeart/2005/8/layout/hierarchy1"/>
    <dgm:cxn modelId="{93331A9F-8420-F649-81F4-C754979DEDE3}" type="presParOf" srcId="{55B7F074-1E67-F94C-A20D-B60169A8DE30}" destId="{9AF7D8EE-B98B-574D-BBD9-191426A110F8}" srcOrd="1" destOrd="0" presId="urn:microsoft.com/office/officeart/2005/8/layout/hierarchy1"/>
    <dgm:cxn modelId="{9900E1FE-C4C1-7643-A6FD-9238E2DEA4AC}" type="presParOf" srcId="{9AF7D8EE-B98B-574D-BBD9-191426A110F8}" destId="{D01E649A-BCBE-604E-8E82-595EB89C34DB}" srcOrd="0" destOrd="0" presId="urn:microsoft.com/office/officeart/2005/8/layout/hierarchy1"/>
    <dgm:cxn modelId="{B5E2B784-BF83-0B48-8EFA-02A4967A045E}" type="presParOf" srcId="{9AF7D8EE-B98B-574D-BBD9-191426A110F8}" destId="{548AF757-F4E4-9041-A2CE-F8A4083CBAAF}" srcOrd="1" destOrd="0" presId="urn:microsoft.com/office/officeart/2005/8/layout/hierarchy1"/>
    <dgm:cxn modelId="{11D9DE59-29FE-F64B-BE1A-A876C6027C55}" type="presParOf" srcId="{548AF757-F4E4-9041-A2CE-F8A4083CBAAF}" destId="{055DF579-5C11-644C-9526-9CC7B892376C}" srcOrd="0" destOrd="0" presId="urn:microsoft.com/office/officeart/2005/8/layout/hierarchy1"/>
    <dgm:cxn modelId="{767F7942-D581-B340-B683-B0D80A4F01CD}" type="presParOf" srcId="{055DF579-5C11-644C-9526-9CC7B892376C}" destId="{EA26A67E-B190-AB40-93A0-4C6DFBAE7EE4}" srcOrd="0" destOrd="0" presId="urn:microsoft.com/office/officeart/2005/8/layout/hierarchy1"/>
    <dgm:cxn modelId="{C712E089-6AF0-8144-A33B-D6C602428147}" type="presParOf" srcId="{055DF579-5C11-644C-9526-9CC7B892376C}" destId="{6F5EEFAC-E542-4F4B-B312-21B6FB835D4C}" srcOrd="1" destOrd="0" presId="urn:microsoft.com/office/officeart/2005/8/layout/hierarchy1"/>
    <dgm:cxn modelId="{55435D12-CFC4-284B-85CF-BD18E8CE71E4}" type="presParOf" srcId="{548AF757-F4E4-9041-A2CE-F8A4083CBAAF}" destId="{A6F50EEA-A671-3B4D-88E0-D6ED05A4490E}" srcOrd="1" destOrd="0" presId="urn:microsoft.com/office/officeart/2005/8/layout/hierarchy1"/>
    <dgm:cxn modelId="{AD64E255-B19D-3B49-B47E-791D96B87D15}" type="presParOf" srcId="{A6F50EEA-A671-3B4D-88E0-D6ED05A4490E}" destId="{5014BFDA-792D-A941-8579-0CDCDD906AB5}" srcOrd="0" destOrd="0" presId="urn:microsoft.com/office/officeart/2005/8/layout/hierarchy1"/>
    <dgm:cxn modelId="{DA02014F-47DC-DC40-B7AE-FC29B39DC3EB}" type="presParOf" srcId="{A6F50EEA-A671-3B4D-88E0-D6ED05A4490E}" destId="{6E99CDDF-85E6-3048-B319-920ABB74E76E}" srcOrd="1" destOrd="0" presId="urn:microsoft.com/office/officeart/2005/8/layout/hierarchy1"/>
    <dgm:cxn modelId="{681E3B84-B82E-204E-B791-6276337FDAF6}" type="presParOf" srcId="{6E99CDDF-85E6-3048-B319-920ABB74E76E}" destId="{8772CF51-4382-6D4A-B4B7-4402EDBC59C5}" srcOrd="0" destOrd="0" presId="urn:microsoft.com/office/officeart/2005/8/layout/hierarchy1"/>
    <dgm:cxn modelId="{C6EE0A2A-9736-5F47-9B1E-EC0340F1C70F}" type="presParOf" srcId="{8772CF51-4382-6D4A-B4B7-4402EDBC59C5}" destId="{0A41051E-847A-9B4B-AF1B-7B3810E13AA0}" srcOrd="0" destOrd="0" presId="urn:microsoft.com/office/officeart/2005/8/layout/hierarchy1"/>
    <dgm:cxn modelId="{2FBBAB9F-6BE6-AC42-95CA-EFBA80C70F75}" type="presParOf" srcId="{8772CF51-4382-6D4A-B4B7-4402EDBC59C5}" destId="{5DB214F3-B545-FF49-BE9F-D289762F6158}" srcOrd="1" destOrd="0" presId="urn:microsoft.com/office/officeart/2005/8/layout/hierarchy1"/>
    <dgm:cxn modelId="{AD60B3EE-4856-064F-9A18-A9D8C5F99FAD}" type="presParOf" srcId="{6E99CDDF-85E6-3048-B319-920ABB74E76E}" destId="{253ED1EF-BF7A-7B46-AD6A-BB04D41CCD25}" srcOrd="1" destOrd="0" presId="urn:microsoft.com/office/officeart/2005/8/layout/hierarchy1"/>
    <dgm:cxn modelId="{48A67B84-14BE-1544-A050-8DA8D3FDF810}" type="presParOf" srcId="{253ED1EF-BF7A-7B46-AD6A-BB04D41CCD25}" destId="{D978B04D-28E2-134E-8274-0996DDD7CDFD}" srcOrd="0" destOrd="0" presId="urn:microsoft.com/office/officeart/2005/8/layout/hierarchy1"/>
    <dgm:cxn modelId="{BBF0E6B5-621B-CD4A-B7A9-05B1ECA1EABE}" type="presParOf" srcId="{253ED1EF-BF7A-7B46-AD6A-BB04D41CCD25}" destId="{E3AF9106-50E2-034A-9ED4-6478FB26A783}" srcOrd="1" destOrd="0" presId="urn:microsoft.com/office/officeart/2005/8/layout/hierarchy1"/>
    <dgm:cxn modelId="{C04C3842-760B-CC45-99BA-3C14B98C0345}" type="presParOf" srcId="{E3AF9106-50E2-034A-9ED4-6478FB26A783}" destId="{3C08FC14-5F7B-0A4D-B70F-43088708C9E0}" srcOrd="0" destOrd="0" presId="urn:microsoft.com/office/officeart/2005/8/layout/hierarchy1"/>
    <dgm:cxn modelId="{61D00F1B-1361-694A-8F3B-D4A1B6645B1C}" type="presParOf" srcId="{3C08FC14-5F7B-0A4D-B70F-43088708C9E0}" destId="{FDB83ABB-2568-0643-AD92-351374180C66}" srcOrd="0" destOrd="0" presId="urn:microsoft.com/office/officeart/2005/8/layout/hierarchy1"/>
    <dgm:cxn modelId="{7A86D87F-212C-464F-B712-91E3C89664B1}" type="presParOf" srcId="{3C08FC14-5F7B-0A4D-B70F-43088708C9E0}" destId="{87472DEC-1FAB-5E48-AF1A-AF0F91AC4AC8}" srcOrd="1" destOrd="0" presId="urn:microsoft.com/office/officeart/2005/8/layout/hierarchy1"/>
    <dgm:cxn modelId="{ED1DC6B0-9441-B046-8582-061DBA1843BD}" type="presParOf" srcId="{E3AF9106-50E2-034A-9ED4-6478FB26A783}" destId="{6721C9F1-A60F-D94D-AF36-A5187D02A1A9}" srcOrd="1" destOrd="0" presId="urn:microsoft.com/office/officeart/2005/8/layout/hierarchy1"/>
    <dgm:cxn modelId="{FB205120-B690-CF4A-B55E-5D696A48681E}" type="presParOf" srcId="{253ED1EF-BF7A-7B46-AD6A-BB04D41CCD25}" destId="{DB4C7D73-1FBA-8043-BB8C-FB3B55CB30EE}" srcOrd="2" destOrd="0" presId="urn:microsoft.com/office/officeart/2005/8/layout/hierarchy1"/>
    <dgm:cxn modelId="{45EF5B87-2806-364E-ACAC-C3750052AF47}" type="presParOf" srcId="{253ED1EF-BF7A-7B46-AD6A-BB04D41CCD25}" destId="{A84C23E8-187D-3E4E-8AB5-5CC8996F6538}" srcOrd="3" destOrd="0" presId="urn:microsoft.com/office/officeart/2005/8/layout/hierarchy1"/>
    <dgm:cxn modelId="{A9AC91B1-D813-AB40-B34A-36BEDB52011F}" type="presParOf" srcId="{A84C23E8-187D-3E4E-8AB5-5CC8996F6538}" destId="{CD06D3FA-0BFC-FB48-B59F-B5019E376D53}" srcOrd="0" destOrd="0" presId="urn:microsoft.com/office/officeart/2005/8/layout/hierarchy1"/>
    <dgm:cxn modelId="{A9699836-9B64-CC4F-BD1D-E4EBA912022B}" type="presParOf" srcId="{CD06D3FA-0BFC-FB48-B59F-B5019E376D53}" destId="{0C2807E8-990E-974E-A4FE-0394B09CC2C7}" srcOrd="0" destOrd="0" presId="urn:microsoft.com/office/officeart/2005/8/layout/hierarchy1"/>
    <dgm:cxn modelId="{9B067120-2E11-9645-8BB7-28585C358A1B}" type="presParOf" srcId="{CD06D3FA-0BFC-FB48-B59F-B5019E376D53}" destId="{BE962B57-977F-5046-A5BD-8844EACC142D}" srcOrd="1" destOrd="0" presId="urn:microsoft.com/office/officeart/2005/8/layout/hierarchy1"/>
    <dgm:cxn modelId="{FECE4DDD-9594-B342-9317-CA33C015D454}" type="presParOf" srcId="{A84C23E8-187D-3E4E-8AB5-5CC8996F6538}" destId="{9DC0E90B-6A7C-9543-A436-716D6A2F0957}" srcOrd="1" destOrd="0" presId="urn:microsoft.com/office/officeart/2005/8/layout/hierarchy1"/>
    <dgm:cxn modelId="{49D75A5D-4473-2347-A1DD-164620344F08}" type="presParOf" srcId="{253ED1EF-BF7A-7B46-AD6A-BB04D41CCD25}" destId="{9AA0954D-920D-B349-9A0B-E7B805FB8D44}" srcOrd="4" destOrd="0" presId="urn:microsoft.com/office/officeart/2005/8/layout/hierarchy1"/>
    <dgm:cxn modelId="{72783515-4949-5447-A2ED-5CE0BB42E335}" type="presParOf" srcId="{253ED1EF-BF7A-7B46-AD6A-BB04D41CCD25}" destId="{9F2D6B41-D11B-A14A-9610-AB6F4AC087E7}" srcOrd="5" destOrd="0" presId="urn:microsoft.com/office/officeart/2005/8/layout/hierarchy1"/>
    <dgm:cxn modelId="{F3BFADA6-996B-064B-B03C-0472E2456EB9}" type="presParOf" srcId="{9F2D6B41-D11B-A14A-9610-AB6F4AC087E7}" destId="{012B0C3F-7216-F54B-A047-F30A290F9E6F}" srcOrd="0" destOrd="0" presId="urn:microsoft.com/office/officeart/2005/8/layout/hierarchy1"/>
    <dgm:cxn modelId="{656DE237-B779-BD45-B9A5-E933FB2B2F36}" type="presParOf" srcId="{012B0C3F-7216-F54B-A047-F30A290F9E6F}" destId="{2477B3E1-56DB-4443-A8F1-CAB25D0D91E3}" srcOrd="0" destOrd="0" presId="urn:microsoft.com/office/officeart/2005/8/layout/hierarchy1"/>
    <dgm:cxn modelId="{EFFAE573-C457-A840-BFEF-9AB228A49AC9}" type="presParOf" srcId="{012B0C3F-7216-F54B-A047-F30A290F9E6F}" destId="{664016F6-011C-E24C-B64D-BABB3A676244}" srcOrd="1" destOrd="0" presId="urn:microsoft.com/office/officeart/2005/8/layout/hierarchy1"/>
    <dgm:cxn modelId="{666FDD8C-5920-804D-85F5-258B503083C9}" type="presParOf" srcId="{9F2D6B41-D11B-A14A-9610-AB6F4AC087E7}" destId="{D592D77F-BB21-4945-98E5-9871688F001C}" srcOrd="1" destOrd="0" presId="urn:microsoft.com/office/officeart/2005/8/layout/hierarchy1"/>
    <dgm:cxn modelId="{FA68E557-1FFB-FE44-94C1-F4C60F8204AA}" type="presParOf" srcId="{9AF7D8EE-B98B-574D-BBD9-191426A110F8}" destId="{A0F95182-0567-D047-8142-E396D5F6D4EC}" srcOrd="2" destOrd="0" presId="urn:microsoft.com/office/officeart/2005/8/layout/hierarchy1"/>
    <dgm:cxn modelId="{E522D309-5104-5F4B-BCD3-0D58FBB034ED}" type="presParOf" srcId="{9AF7D8EE-B98B-574D-BBD9-191426A110F8}" destId="{BA4B3116-3C5E-074B-AEEF-3B132A798A53}" srcOrd="3" destOrd="0" presId="urn:microsoft.com/office/officeart/2005/8/layout/hierarchy1"/>
    <dgm:cxn modelId="{350E1C10-787E-C142-A5DC-06E68EDD9D1F}" type="presParOf" srcId="{BA4B3116-3C5E-074B-AEEF-3B132A798A53}" destId="{C047372C-BA85-B14E-85BA-553B4B0FD267}" srcOrd="0" destOrd="0" presId="urn:microsoft.com/office/officeart/2005/8/layout/hierarchy1"/>
    <dgm:cxn modelId="{8E8B9616-D28D-CC45-86B1-572186B65534}" type="presParOf" srcId="{C047372C-BA85-B14E-85BA-553B4B0FD267}" destId="{5FF3098C-B6B2-6246-AA87-9356A1673A2F}" srcOrd="0" destOrd="0" presId="urn:microsoft.com/office/officeart/2005/8/layout/hierarchy1"/>
    <dgm:cxn modelId="{78B2AD15-ABD8-A940-95F5-AEB6B2CE6ECC}" type="presParOf" srcId="{C047372C-BA85-B14E-85BA-553B4B0FD267}" destId="{9D2C41C0-CCFC-6A43-9B3F-68002A4E22BA}" srcOrd="1" destOrd="0" presId="urn:microsoft.com/office/officeart/2005/8/layout/hierarchy1"/>
    <dgm:cxn modelId="{355BCC50-6E75-3D47-96D9-EABE1F9BA363}" type="presParOf" srcId="{BA4B3116-3C5E-074B-AEEF-3B132A798A53}" destId="{7C59CA9D-8469-1D45-A9F2-C13B4199B38E}" srcOrd="1" destOrd="0" presId="urn:microsoft.com/office/officeart/2005/8/layout/hierarchy1"/>
    <dgm:cxn modelId="{7806AD92-E477-FA43-A0C1-8E0A6492B36C}" type="presParOf" srcId="{7C59CA9D-8469-1D45-A9F2-C13B4199B38E}" destId="{565CA906-D21B-E14D-BE5E-FFC9F304111A}" srcOrd="0" destOrd="0" presId="urn:microsoft.com/office/officeart/2005/8/layout/hierarchy1"/>
    <dgm:cxn modelId="{35F5322B-0ABD-C14D-9FF7-244051EB86DE}" type="presParOf" srcId="{7C59CA9D-8469-1D45-A9F2-C13B4199B38E}" destId="{36E4B241-DEE3-2944-AD7D-8E033E216AB8}" srcOrd="1" destOrd="0" presId="urn:microsoft.com/office/officeart/2005/8/layout/hierarchy1"/>
    <dgm:cxn modelId="{4ABB3F39-3113-AD47-A340-D62297964774}" type="presParOf" srcId="{36E4B241-DEE3-2944-AD7D-8E033E216AB8}" destId="{2EE3D99F-FBB5-4541-951B-D4ABB6B0B8EC}" srcOrd="0" destOrd="0" presId="urn:microsoft.com/office/officeart/2005/8/layout/hierarchy1"/>
    <dgm:cxn modelId="{79BB5F92-0B08-7A41-AD8E-6487B72E046C}" type="presParOf" srcId="{2EE3D99F-FBB5-4541-951B-D4ABB6B0B8EC}" destId="{9993C8CF-3516-104C-8467-B61C62241473}" srcOrd="0" destOrd="0" presId="urn:microsoft.com/office/officeart/2005/8/layout/hierarchy1"/>
    <dgm:cxn modelId="{D52380D2-3085-CE4C-B723-4C315F2B725E}" type="presParOf" srcId="{2EE3D99F-FBB5-4541-951B-D4ABB6B0B8EC}" destId="{AA216AD7-7F28-3C44-9A08-D8164CFCF532}" srcOrd="1" destOrd="0" presId="urn:microsoft.com/office/officeart/2005/8/layout/hierarchy1"/>
    <dgm:cxn modelId="{CB10C43C-9D13-4B4A-9153-D1DB5BF7DE70}" type="presParOf" srcId="{36E4B241-DEE3-2944-AD7D-8E033E216AB8}" destId="{BEF74E84-AE1A-B04A-8863-194F989E947A}" srcOrd="1" destOrd="0" presId="urn:microsoft.com/office/officeart/2005/8/layout/hierarchy1"/>
    <dgm:cxn modelId="{514EDAEE-14DF-854E-84BB-84ED72E20D7E}" type="presParOf" srcId="{9AF7D8EE-B98B-574D-BBD9-191426A110F8}" destId="{2D8B68DF-66B0-674C-99E3-4AF4969D0006}" srcOrd="4" destOrd="0" presId="urn:microsoft.com/office/officeart/2005/8/layout/hierarchy1"/>
    <dgm:cxn modelId="{1D4C044B-D9F1-574B-AD4A-E7E561F5FF56}" type="presParOf" srcId="{9AF7D8EE-B98B-574D-BBD9-191426A110F8}" destId="{CE05501F-ACBE-784B-A1B5-C4F69A52114A}" srcOrd="5" destOrd="0" presId="urn:microsoft.com/office/officeart/2005/8/layout/hierarchy1"/>
    <dgm:cxn modelId="{A0C6BA2F-7B0B-3F44-AB1F-808B19518C94}" type="presParOf" srcId="{CE05501F-ACBE-784B-A1B5-C4F69A52114A}" destId="{0A5EDFAD-81BA-9E42-B63B-8182001BEB68}" srcOrd="0" destOrd="0" presId="urn:microsoft.com/office/officeart/2005/8/layout/hierarchy1"/>
    <dgm:cxn modelId="{F79C4396-3D18-9543-9D08-E712E2371270}" type="presParOf" srcId="{0A5EDFAD-81BA-9E42-B63B-8182001BEB68}" destId="{66868744-146F-4D42-B142-2BE8E2CED141}" srcOrd="0" destOrd="0" presId="urn:microsoft.com/office/officeart/2005/8/layout/hierarchy1"/>
    <dgm:cxn modelId="{533EF77D-416A-7648-BE89-38B64907E893}" type="presParOf" srcId="{0A5EDFAD-81BA-9E42-B63B-8182001BEB68}" destId="{1DD5FA0D-39F1-4945-B0C7-04C502CA5F3A}" srcOrd="1" destOrd="0" presId="urn:microsoft.com/office/officeart/2005/8/layout/hierarchy1"/>
    <dgm:cxn modelId="{97F03B95-CE9E-B740-9038-A8A6644B763A}" type="presParOf" srcId="{CE05501F-ACBE-784B-A1B5-C4F69A52114A}" destId="{59C60718-FDC0-4F44-9345-AC0318562375}" srcOrd="1" destOrd="0" presId="urn:microsoft.com/office/officeart/2005/8/layout/hierarchy1"/>
    <dgm:cxn modelId="{7FD6B72E-7A11-2E41-A172-8B70EDACEA14}" type="presParOf" srcId="{59C60718-FDC0-4F44-9345-AC0318562375}" destId="{C07851A7-FD18-DA4B-9957-6E458A835120}" srcOrd="0" destOrd="0" presId="urn:microsoft.com/office/officeart/2005/8/layout/hierarchy1"/>
    <dgm:cxn modelId="{C7B104ED-C511-DD4C-8877-7F2DB8C4EDA2}" type="presParOf" srcId="{59C60718-FDC0-4F44-9345-AC0318562375}" destId="{A09F742F-1D67-B449-A6A4-1392BC3AD8F1}" srcOrd="1" destOrd="0" presId="urn:microsoft.com/office/officeart/2005/8/layout/hierarchy1"/>
    <dgm:cxn modelId="{879E6269-0D03-8A4D-B856-5A1F12A787BF}" type="presParOf" srcId="{A09F742F-1D67-B449-A6A4-1392BC3AD8F1}" destId="{66909A1F-FC24-B54E-B0EC-46F304F1FD8A}" srcOrd="0" destOrd="0" presId="urn:microsoft.com/office/officeart/2005/8/layout/hierarchy1"/>
    <dgm:cxn modelId="{7737FC91-C51D-CA44-A0F5-9B823247F000}" type="presParOf" srcId="{66909A1F-FC24-B54E-B0EC-46F304F1FD8A}" destId="{A054F5C9-A179-3C43-A1F4-12FDA66137A8}" srcOrd="0" destOrd="0" presId="urn:microsoft.com/office/officeart/2005/8/layout/hierarchy1"/>
    <dgm:cxn modelId="{42F7B952-8CFF-E448-8C30-4F8616FBF9ED}" type="presParOf" srcId="{66909A1F-FC24-B54E-B0EC-46F304F1FD8A}" destId="{A3702157-0914-AF40-A268-39C9962A1291}" srcOrd="1" destOrd="0" presId="urn:microsoft.com/office/officeart/2005/8/layout/hierarchy1"/>
    <dgm:cxn modelId="{B05221EE-9A2D-D142-A8D3-1B24B6D39454}" type="presParOf" srcId="{A09F742F-1D67-B449-A6A4-1392BC3AD8F1}" destId="{25E7256A-8A62-B94A-BF15-2E6BD8F5E153}" srcOrd="1" destOrd="0" presId="urn:microsoft.com/office/officeart/2005/8/layout/hierarchy1"/>
    <dgm:cxn modelId="{1E1E96F0-2ED1-1144-B069-CF0589CB976A}" type="presParOf" srcId="{25E7256A-8A62-B94A-BF15-2E6BD8F5E153}" destId="{E04AE429-7B5C-BA48-9F2C-969BF5582402}" srcOrd="0" destOrd="0" presId="urn:microsoft.com/office/officeart/2005/8/layout/hierarchy1"/>
    <dgm:cxn modelId="{5FB238F7-4233-9349-9E42-85A4BFA2FC88}" type="presParOf" srcId="{25E7256A-8A62-B94A-BF15-2E6BD8F5E153}" destId="{3E9479EC-C8BD-AA4F-BAF1-E7453DF35C53}" srcOrd="1" destOrd="0" presId="urn:microsoft.com/office/officeart/2005/8/layout/hierarchy1"/>
    <dgm:cxn modelId="{5B572CF7-2341-C943-AA0B-55E33C828571}" type="presParOf" srcId="{3E9479EC-C8BD-AA4F-BAF1-E7453DF35C53}" destId="{CD40220F-02B7-7848-9A3F-84F054E70024}" srcOrd="0" destOrd="0" presId="urn:microsoft.com/office/officeart/2005/8/layout/hierarchy1"/>
    <dgm:cxn modelId="{304D39C8-1BC4-9549-9FDE-474092BB950B}" type="presParOf" srcId="{CD40220F-02B7-7848-9A3F-84F054E70024}" destId="{2F1A5D43-77D7-184C-81BB-9DA42134691B}" srcOrd="0" destOrd="0" presId="urn:microsoft.com/office/officeart/2005/8/layout/hierarchy1"/>
    <dgm:cxn modelId="{374CADA6-CAAE-0845-8238-2401533E4FC5}" type="presParOf" srcId="{CD40220F-02B7-7848-9A3F-84F054E70024}" destId="{F3CAF4F1-D199-714D-B6F1-118621A2AE4C}" srcOrd="1" destOrd="0" presId="urn:microsoft.com/office/officeart/2005/8/layout/hierarchy1"/>
    <dgm:cxn modelId="{A93B65E7-71F5-B44B-A770-7DFC1862FD6C}" type="presParOf" srcId="{3E9479EC-C8BD-AA4F-BAF1-E7453DF35C53}" destId="{3F683077-C914-004A-8F66-56E8752D52F0}" srcOrd="1" destOrd="0" presId="urn:microsoft.com/office/officeart/2005/8/layout/hierarchy1"/>
    <dgm:cxn modelId="{A09B0209-D488-804C-BB65-7C12B166F7FF}" type="presParOf" srcId="{25E7256A-8A62-B94A-BF15-2E6BD8F5E153}" destId="{668C2140-93FF-994D-A0BF-21E24478881F}" srcOrd="2" destOrd="0" presId="urn:microsoft.com/office/officeart/2005/8/layout/hierarchy1"/>
    <dgm:cxn modelId="{B4FA4F9A-88E8-E24A-9138-205FB23FFBE1}" type="presParOf" srcId="{25E7256A-8A62-B94A-BF15-2E6BD8F5E153}" destId="{B3EF8B18-0494-BE41-AC89-D827907381EB}" srcOrd="3" destOrd="0" presId="urn:microsoft.com/office/officeart/2005/8/layout/hierarchy1"/>
    <dgm:cxn modelId="{C18BF1EB-D141-4047-8114-F48A2ECB9AA5}" type="presParOf" srcId="{B3EF8B18-0494-BE41-AC89-D827907381EB}" destId="{E9ABB3F4-9726-BC4E-B590-2AA5AC926BCB}" srcOrd="0" destOrd="0" presId="urn:microsoft.com/office/officeart/2005/8/layout/hierarchy1"/>
    <dgm:cxn modelId="{B8FEBA5A-37CD-A546-993B-E31A4F2A0405}" type="presParOf" srcId="{E9ABB3F4-9726-BC4E-B590-2AA5AC926BCB}" destId="{384C9E69-1DFB-3C4F-8A65-2EE0630F5624}" srcOrd="0" destOrd="0" presId="urn:microsoft.com/office/officeart/2005/8/layout/hierarchy1"/>
    <dgm:cxn modelId="{344332E1-B209-C54E-AD19-9EDE6872EBC8}" type="presParOf" srcId="{E9ABB3F4-9726-BC4E-B590-2AA5AC926BCB}" destId="{2B9E9F1E-6DCA-EE4A-92A3-C9D8FF6D81F7}" srcOrd="1" destOrd="0" presId="urn:microsoft.com/office/officeart/2005/8/layout/hierarchy1"/>
    <dgm:cxn modelId="{3E6EF6E7-9AB2-4248-B82E-BF859B252FC8}" type="presParOf" srcId="{B3EF8B18-0494-BE41-AC89-D827907381EB}" destId="{48F41D6F-2BBC-C74A-AE56-515167BA514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43A2FF-216D-1F43-B93C-7A7974274311}" type="doc">
      <dgm:prSet loTypeId="urn:microsoft.com/office/officeart/2005/8/layout/StepDownProcess" loCatId="" qsTypeId="urn:microsoft.com/office/officeart/2005/8/quickstyle/simple1" qsCatId="simple" csTypeId="urn:microsoft.com/office/officeart/2005/8/colors/accent2_2" csCatId="accent2" phldr="1"/>
      <dgm:spPr/>
      <dgm:t>
        <a:bodyPr/>
        <a:lstStyle/>
        <a:p>
          <a:endParaRPr lang="en-GB"/>
        </a:p>
      </dgm:t>
    </dgm:pt>
    <dgm:pt modelId="{F9A24925-E915-2E48-8F58-1A74C845E9CF}">
      <dgm:prSet phldrT="[Text]"/>
      <dgm:spPr/>
      <dgm:t>
        <a:bodyPr/>
        <a:lstStyle/>
        <a:p>
          <a:r>
            <a:rPr lang="en-GB" dirty="0">
              <a:solidFill>
                <a:schemeClr val="bg1"/>
              </a:solidFill>
            </a:rPr>
            <a:t>Map Source Data to Graph</a:t>
          </a:r>
        </a:p>
      </dgm:t>
    </dgm:pt>
    <dgm:pt modelId="{AE9C706E-78DE-0C45-8DBD-81EACF6BCE44}" type="parTrans" cxnId="{06769A06-D460-B94E-B006-A6DD5FD85163}">
      <dgm:prSet/>
      <dgm:spPr/>
      <dgm:t>
        <a:bodyPr/>
        <a:lstStyle/>
        <a:p>
          <a:endParaRPr lang="en-GB">
            <a:solidFill>
              <a:schemeClr val="bg1"/>
            </a:solidFill>
          </a:endParaRPr>
        </a:p>
      </dgm:t>
    </dgm:pt>
    <dgm:pt modelId="{BD0893C3-779A-F244-AED4-638114B5F21A}" type="sibTrans" cxnId="{06769A06-D460-B94E-B006-A6DD5FD85163}">
      <dgm:prSet/>
      <dgm:spPr/>
      <dgm:t>
        <a:bodyPr/>
        <a:lstStyle/>
        <a:p>
          <a:endParaRPr lang="en-GB">
            <a:solidFill>
              <a:schemeClr val="bg1"/>
            </a:solidFill>
          </a:endParaRPr>
        </a:p>
      </dgm:t>
    </dgm:pt>
    <dgm:pt modelId="{2272E69F-30EA-1A40-8299-0E2148211AB6}">
      <dgm:prSet phldrT="[Text]"/>
      <dgm:spPr/>
      <dgm:t>
        <a:bodyPr/>
        <a:lstStyle/>
        <a:p>
          <a:r>
            <a:rPr lang="en-GB" dirty="0">
              <a:solidFill>
                <a:schemeClr val="bg1"/>
              </a:solidFill>
            </a:rPr>
            <a:t>Build Collection Graph from Instance Graph</a:t>
          </a:r>
        </a:p>
      </dgm:t>
    </dgm:pt>
    <dgm:pt modelId="{B2539086-095E-DD4D-A2D4-C846887B3631}" type="parTrans" cxnId="{198C7C96-C6C9-9D4C-B34F-8E3B445B8F97}">
      <dgm:prSet/>
      <dgm:spPr/>
      <dgm:t>
        <a:bodyPr/>
        <a:lstStyle/>
        <a:p>
          <a:endParaRPr lang="en-GB">
            <a:solidFill>
              <a:schemeClr val="bg1"/>
            </a:solidFill>
          </a:endParaRPr>
        </a:p>
      </dgm:t>
    </dgm:pt>
    <dgm:pt modelId="{00C7E3C6-6F85-2C42-A909-7D9AA0053ABF}" type="sibTrans" cxnId="{198C7C96-C6C9-9D4C-B34F-8E3B445B8F97}">
      <dgm:prSet/>
      <dgm:spPr/>
      <dgm:t>
        <a:bodyPr/>
        <a:lstStyle/>
        <a:p>
          <a:endParaRPr lang="en-GB">
            <a:solidFill>
              <a:schemeClr val="bg1"/>
            </a:solidFill>
          </a:endParaRPr>
        </a:p>
      </dgm:t>
    </dgm:pt>
    <dgm:pt modelId="{8529C241-A9FE-D84E-A93B-DC042D1383FC}">
      <dgm:prSet phldrT="[Text]"/>
      <dgm:spPr/>
      <dgm:t>
        <a:bodyPr/>
        <a:lstStyle/>
        <a:p>
          <a:r>
            <a:rPr lang="en-GB" dirty="0">
              <a:solidFill>
                <a:schemeClr val="bg1"/>
              </a:solidFill>
            </a:rPr>
            <a:t>Identify Main Entities and their Relationships</a:t>
          </a:r>
        </a:p>
      </dgm:t>
    </dgm:pt>
    <dgm:pt modelId="{EB9CBF0B-BB78-A84E-81E3-B1479A945754}" type="parTrans" cxnId="{969CA9A6-A60E-3147-8306-6473ADF74985}">
      <dgm:prSet/>
      <dgm:spPr/>
      <dgm:t>
        <a:bodyPr/>
        <a:lstStyle/>
        <a:p>
          <a:endParaRPr lang="en-GB">
            <a:solidFill>
              <a:schemeClr val="bg1"/>
            </a:solidFill>
          </a:endParaRPr>
        </a:p>
      </dgm:t>
    </dgm:pt>
    <dgm:pt modelId="{888BFBFC-ABD7-0443-A7F9-737FE9440F42}" type="sibTrans" cxnId="{969CA9A6-A60E-3147-8306-6473ADF74985}">
      <dgm:prSet/>
      <dgm:spPr/>
      <dgm:t>
        <a:bodyPr/>
        <a:lstStyle/>
        <a:p>
          <a:endParaRPr lang="en-GB">
            <a:solidFill>
              <a:schemeClr val="bg1"/>
            </a:solidFill>
          </a:endParaRPr>
        </a:p>
      </dgm:t>
    </dgm:pt>
    <dgm:pt modelId="{45EAEAAF-821E-5E46-84A9-AE291EDB05D7}">
      <dgm:prSet phldrT="[Text]"/>
      <dgm:spPr/>
      <dgm:t>
        <a:bodyPr/>
        <a:lstStyle/>
        <a:p>
          <a:r>
            <a:rPr lang="en-GB" dirty="0">
              <a:solidFill>
                <a:schemeClr val="bg1"/>
              </a:solidFill>
            </a:rPr>
            <a:t>Give Names to the Entities</a:t>
          </a:r>
        </a:p>
      </dgm:t>
    </dgm:pt>
    <dgm:pt modelId="{0127FD14-DF04-AB4A-9F0E-AA15CEABB7B1}" type="parTrans" cxnId="{30F7FCE4-11AC-624C-87D0-FA8A77944232}">
      <dgm:prSet/>
      <dgm:spPr/>
      <dgm:t>
        <a:bodyPr/>
        <a:lstStyle/>
        <a:p>
          <a:endParaRPr lang="en-GB">
            <a:solidFill>
              <a:schemeClr val="bg1"/>
            </a:solidFill>
          </a:endParaRPr>
        </a:p>
      </dgm:t>
    </dgm:pt>
    <dgm:pt modelId="{1FAE17FB-EAEB-3D40-A9DB-75B0898A269F}" type="sibTrans" cxnId="{30F7FCE4-11AC-624C-87D0-FA8A77944232}">
      <dgm:prSet/>
      <dgm:spPr/>
      <dgm:t>
        <a:bodyPr/>
        <a:lstStyle/>
        <a:p>
          <a:endParaRPr lang="en-GB">
            <a:solidFill>
              <a:schemeClr val="bg1"/>
            </a:solidFill>
          </a:endParaRPr>
        </a:p>
      </dgm:t>
    </dgm:pt>
    <dgm:pt modelId="{1A7168A6-3BD9-774D-8E02-41B5E24E38D7}" type="pres">
      <dgm:prSet presAssocID="{E243A2FF-216D-1F43-B93C-7A7974274311}" presName="rootnode" presStyleCnt="0">
        <dgm:presLayoutVars>
          <dgm:chMax/>
          <dgm:chPref/>
          <dgm:dir/>
          <dgm:animLvl val="lvl"/>
        </dgm:presLayoutVars>
      </dgm:prSet>
      <dgm:spPr/>
    </dgm:pt>
    <dgm:pt modelId="{D2EC4620-768B-D340-BE91-49B8798168B2}" type="pres">
      <dgm:prSet presAssocID="{F9A24925-E915-2E48-8F58-1A74C845E9CF}" presName="composite" presStyleCnt="0"/>
      <dgm:spPr/>
    </dgm:pt>
    <dgm:pt modelId="{1ACCE7D8-1DD3-974D-BF53-B12E65500448}" type="pres">
      <dgm:prSet presAssocID="{F9A24925-E915-2E48-8F58-1A74C845E9CF}" presName="bentUpArrow1" presStyleLbl="alignImgPlace1" presStyleIdx="0" presStyleCnt="3"/>
      <dgm:spPr/>
    </dgm:pt>
    <dgm:pt modelId="{4C73AA2C-D756-444D-A649-D141EB7C20CF}" type="pres">
      <dgm:prSet presAssocID="{F9A24925-E915-2E48-8F58-1A74C845E9CF}" presName="ParentText" presStyleLbl="node1" presStyleIdx="0" presStyleCnt="4">
        <dgm:presLayoutVars>
          <dgm:chMax val="1"/>
          <dgm:chPref val="1"/>
          <dgm:bulletEnabled val="1"/>
        </dgm:presLayoutVars>
      </dgm:prSet>
      <dgm:spPr/>
    </dgm:pt>
    <dgm:pt modelId="{4BAC905D-0A72-5348-986D-B92A6ADD7E59}" type="pres">
      <dgm:prSet presAssocID="{F9A24925-E915-2E48-8F58-1A74C845E9CF}" presName="ChildText" presStyleLbl="revTx" presStyleIdx="0" presStyleCnt="3">
        <dgm:presLayoutVars>
          <dgm:chMax val="0"/>
          <dgm:chPref val="0"/>
          <dgm:bulletEnabled val="1"/>
        </dgm:presLayoutVars>
      </dgm:prSet>
      <dgm:spPr/>
    </dgm:pt>
    <dgm:pt modelId="{322D80CA-DB90-2448-AC2F-1F78412D2725}" type="pres">
      <dgm:prSet presAssocID="{BD0893C3-779A-F244-AED4-638114B5F21A}" presName="sibTrans" presStyleCnt="0"/>
      <dgm:spPr/>
    </dgm:pt>
    <dgm:pt modelId="{9FCE8548-C717-4941-A109-8A15D8C2D2ED}" type="pres">
      <dgm:prSet presAssocID="{2272E69F-30EA-1A40-8299-0E2148211AB6}" presName="composite" presStyleCnt="0"/>
      <dgm:spPr/>
    </dgm:pt>
    <dgm:pt modelId="{858B1156-FFD0-B846-B8F0-40DD8F385B64}" type="pres">
      <dgm:prSet presAssocID="{2272E69F-30EA-1A40-8299-0E2148211AB6}" presName="bentUpArrow1" presStyleLbl="alignImgPlace1" presStyleIdx="1" presStyleCnt="3"/>
      <dgm:spPr/>
    </dgm:pt>
    <dgm:pt modelId="{21FB2A1A-F131-2E4D-A327-314870D0796A}" type="pres">
      <dgm:prSet presAssocID="{2272E69F-30EA-1A40-8299-0E2148211AB6}" presName="ParentText" presStyleLbl="node1" presStyleIdx="1" presStyleCnt="4">
        <dgm:presLayoutVars>
          <dgm:chMax val="1"/>
          <dgm:chPref val="1"/>
          <dgm:bulletEnabled val="1"/>
        </dgm:presLayoutVars>
      </dgm:prSet>
      <dgm:spPr/>
    </dgm:pt>
    <dgm:pt modelId="{EAED77DE-E2B0-CE46-B4B2-53BDA0B7D47D}" type="pres">
      <dgm:prSet presAssocID="{2272E69F-30EA-1A40-8299-0E2148211AB6}" presName="ChildText" presStyleLbl="revTx" presStyleIdx="1" presStyleCnt="3">
        <dgm:presLayoutVars>
          <dgm:chMax val="0"/>
          <dgm:chPref val="0"/>
          <dgm:bulletEnabled val="1"/>
        </dgm:presLayoutVars>
      </dgm:prSet>
      <dgm:spPr/>
    </dgm:pt>
    <dgm:pt modelId="{98A236E7-ED19-9146-BC7C-5443F2142C91}" type="pres">
      <dgm:prSet presAssocID="{00C7E3C6-6F85-2C42-A909-7D9AA0053ABF}" presName="sibTrans" presStyleCnt="0"/>
      <dgm:spPr/>
    </dgm:pt>
    <dgm:pt modelId="{08C715F8-90E3-C44A-AC98-808B58DCF880}" type="pres">
      <dgm:prSet presAssocID="{8529C241-A9FE-D84E-A93B-DC042D1383FC}" presName="composite" presStyleCnt="0"/>
      <dgm:spPr/>
    </dgm:pt>
    <dgm:pt modelId="{01E8F41A-989E-2F40-BD57-B4A8C0A371AB}" type="pres">
      <dgm:prSet presAssocID="{8529C241-A9FE-D84E-A93B-DC042D1383FC}" presName="bentUpArrow1" presStyleLbl="alignImgPlace1" presStyleIdx="2" presStyleCnt="3"/>
      <dgm:spPr/>
    </dgm:pt>
    <dgm:pt modelId="{2A6E8798-380D-5242-A36F-736CEE32D24B}" type="pres">
      <dgm:prSet presAssocID="{8529C241-A9FE-D84E-A93B-DC042D1383FC}" presName="ParentText" presStyleLbl="node1" presStyleIdx="2" presStyleCnt="4">
        <dgm:presLayoutVars>
          <dgm:chMax val="1"/>
          <dgm:chPref val="1"/>
          <dgm:bulletEnabled val="1"/>
        </dgm:presLayoutVars>
      </dgm:prSet>
      <dgm:spPr/>
    </dgm:pt>
    <dgm:pt modelId="{E376BDAB-67BA-6B40-B5A8-A3A23E7AFE60}" type="pres">
      <dgm:prSet presAssocID="{8529C241-A9FE-D84E-A93B-DC042D1383FC}" presName="ChildText" presStyleLbl="revTx" presStyleIdx="2" presStyleCnt="3">
        <dgm:presLayoutVars>
          <dgm:chMax val="0"/>
          <dgm:chPref val="0"/>
          <dgm:bulletEnabled val="1"/>
        </dgm:presLayoutVars>
      </dgm:prSet>
      <dgm:spPr/>
    </dgm:pt>
    <dgm:pt modelId="{FA4B9F61-5EA2-7B47-A245-8B70029259AC}" type="pres">
      <dgm:prSet presAssocID="{888BFBFC-ABD7-0443-A7F9-737FE9440F42}" presName="sibTrans" presStyleCnt="0"/>
      <dgm:spPr/>
    </dgm:pt>
    <dgm:pt modelId="{5CEEBC4F-59E0-124A-9755-2EF726BC44E3}" type="pres">
      <dgm:prSet presAssocID="{45EAEAAF-821E-5E46-84A9-AE291EDB05D7}" presName="composite" presStyleCnt="0"/>
      <dgm:spPr/>
    </dgm:pt>
    <dgm:pt modelId="{BB32B43A-0604-5141-B833-7FCEBD303078}" type="pres">
      <dgm:prSet presAssocID="{45EAEAAF-821E-5E46-84A9-AE291EDB05D7}" presName="ParentText" presStyleLbl="node1" presStyleIdx="3" presStyleCnt="4">
        <dgm:presLayoutVars>
          <dgm:chMax val="1"/>
          <dgm:chPref val="1"/>
          <dgm:bulletEnabled val="1"/>
        </dgm:presLayoutVars>
      </dgm:prSet>
      <dgm:spPr/>
    </dgm:pt>
  </dgm:ptLst>
  <dgm:cxnLst>
    <dgm:cxn modelId="{06769A06-D460-B94E-B006-A6DD5FD85163}" srcId="{E243A2FF-216D-1F43-B93C-7A7974274311}" destId="{F9A24925-E915-2E48-8F58-1A74C845E9CF}" srcOrd="0" destOrd="0" parTransId="{AE9C706E-78DE-0C45-8DBD-81EACF6BCE44}" sibTransId="{BD0893C3-779A-F244-AED4-638114B5F21A}"/>
    <dgm:cxn modelId="{E861261E-06CA-E04F-8B11-CD7651DE76A5}" type="presOf" srcId="{2272E69F-30EA-1A40-8299-0E2148211AB6}" destId="{21FB2A1A-F131-2E4D-A327-314870D0796A}" srcOrd="0" destOrd="0" presId="urn:microsoft.com/office/officeart/2005/8/layout/StepDownProcess"/>
    <dgm:cxn modelId="{57E4E575-A670-FB4A-8665-D20DFE26AAB7}" type="presOf" srcId="{F9A24925-E915-2E48-8F58-1A74C845E9CF}" destId="{4C73AA2C-D756-444D-A649-D141EB7C20CF}" srcOrd="0" destOrd="0" presId="urn:microsoft.com/office/officeart/2005/8/layout/StepDownProcess"/>
    <dgm:cxn modelId="{0A55518A-4C2F-244A-BB77-68167E2C6D68}" type="presOf" srcId="{45EAEAAF-821E-5E46-84A9-AE291EDB05D7}" destId="{BB32B43A-0604-5141-B833-7FCEBD303078}" srcOrd="0" destOrd="0" presId="urn:microsoft.com/office/officeart/2005/8/layout/StepDownProcess"/>
    <dgm:cxn modelId="{198C7C96-C6C9-9D4C-B34F-8E3B445B8F97}" srcId="{E243A2FF-216D-1F43-B93C-7A7974274311}" destId="{2272E69F-30EA-1A40-8299-0E2148211AB6}" srcOrd="1" destOrd="0" parTransId="{B2539086-095E-DD4D-A2D4-C846887B3631}" sibTransId="{00C7E3C6-6F85-2C42-A909-7D9AA0053ABF}"/>
    <dgm:cxn modelId="{969CA9A6-A60E-3147-8306-6473ADF74985}" srcId="{E243A2FF-216D-1F43-B93C-7A7974274311}" destId="{8529C241-A9FE-D84E-A93B-DC042D1383FC}" srcOrd="2" destOrd="0" parTransId="{EB9CBF0B-BB78-A84E-81E3-B1479A945754}" sibTransId="{888BFBFC-ABD7-0443-A7F9-737FE9440F42}"/>
    <dgm:cxn modelId="{502E66BA-DFB5-0448-A9C2-06B718265572}" type="presOf" srcId="{E243A2FF-216D-1F43-B93C-7A7974274311}" destId="{1A7168A6-3BD9-774D-8E02-41B5E24E38D7}" srcOrd="0" destOrd="0" presId="urn:microsoft.com/office/officeart/2005/8/layout/StepDownProcess"/>
    <dgm:cxn modelId="{09D09BD7-3B68-6D47-B116-0053787A7C3B}" type="presOf" srcId="{8529C241-A9FE-D84E-A93B-DC042D1383FC}" destId="{2A6E8798-380D-5242-A36F-736CEE32D24B}" srcOrd="0" destOrd="0" presId="urn:microsoft.com/office/officeart/2005/8/layout/StepDownProcess"/>
    <dgm:cxn modelId="{30F7FCE4-11AC-624C-87D0-FA8A77944232}" srcId="{E243A2FF-216D-1F43-B93C-7A7974274311}" destId="{45EAEAAF-821E-5E46-84A9-AE291EDB05D7}" srcOrd="3" destOrd="0" parTransId="{0127FD14-DF04-AB4A-9F0E-AA15CEABB7B1}" sibTransId="{1FAE17FB-EAEB-3D40-A9DB-75B0898A269F}"/>
    <dgm:cxn modelId="{58BBD807-57A4-B940-962A-9C563F660B4A}" type="presParOf" srcId="{1A7168A6-3BD9-774D-8E02-41B5E24E38D7}" destId="{D2EC4620-768B-D340-BE91-49B8798168B2}" srcOrd="0" destOrd="0" presId="urn:microsoft.com/office/officeart/2005/8/layout/StepDownProcess"/>
    <dgm:cxn modelId="{EB1B6E37-9C03-B64E-AAE7-6AC7215DE4F6}" type="presParOf" srcId="{D2EC4620-768B-D340-BE91-49B8798168B2}" destId="{1ACCE7D8-1DD3-974D-BF53-B12E65500448}" srcOrd="0" destOrd="0" presId="urn:microsoft.com/office/officeart/2005/8/layout/StepDownProcess"/>
    <dgm:cxn modelId="{B6E843FC-BD78-764F-BAC7-FBC0381CDC8F}" type="presParOf" srcId="{D2EC4620-768B-D340-BE91-49B8798168B2}" destId="{4C73AA2C-D756-444D-A649-D141EB7C20CF}" srcOrd="1" destOrd="0" presId="urn:microsoft.com/office/officeart/2005/8/layout/StepDownProcess"/>
    <dgm:cxn modelId="{6D57122C-6599-2144-A00B-BE14D0C84563}" type="presParOf" srcId="{D2EC4620-768B-D340-BE91-49B8798168B2}" destId="{4BAC905D-0A72-5348-986D-B92A6ADD7E59}" srcOrd="2" destOrd="0" presId="urn:microsoft.com/office/officeart/2005/8/layout/StepDownProcess"/>
    <dgm:cxn modelId="{8CBB1752-D301-3C4E-B58A-2335E1919CE1}" type="presParOf" srcId="{1A7168A6-3BD9-774D-8E02-41B5E24E38D7}" destId="{322D80CA-DB90-2448-AC2F-1F78412D2725}" srcOrd="1" destOrd="0" presId="urn:microsoft.com/office/officeart/2005/8/layout/StepDownProcess"/>
    <dgm:cxn modelId="{DFF3D695-030C-0B42-B7A5-5BF5EB0A981C}" type="presParOf" srcId="{1A7168A6-3BD9-774D-8E02-41B5E24E38D7}" destId="{9FCE8548-C717-4941-A109-8A15D8C2D2ED}" srcOrd="2" destOrd="0" presId="urn:microsoft.com/office/officeart/2005/8/layout/StepDownProcess"/>
    <dgm:cxn modelId="{09B531C1-D965-424D-8D4E-F9B58C44AC0A}" type="presParOf" srcId="{9FCE8548-C717-4941-A109-8A15D8C2D2ED}" destId="{858B1156-FFD0-B846-B8F0-40DD8F385B64}" srcOrd="0" destOrd="0" presId="urn:microsoft.com/office/officeart/2005/8/layout/StepDownProcess"/>
    <dgm:cxn modelId="{B4413027-F7E1-9745-9212-B1F2C009BB9D}" type="presParOf" srcId="{9FCE8548-C717-4941-A109-8A15D8C2D2ED}" destId="{21FB2A1A-F131-2E4D-A327-314870D0796A}" srcOrd="1" destOrd="0" presId="urn:microsoft.com/office/officeart/2005/8/layout/StepDownProcess"/>
    <dgm:cxn modelId="{202CBBE7-4783-EE4E-9149-9094C5FAAB8B}" type="presParOf" srcId="{9FCE8548-C717-4941-A109-8A15D8C2D2ED}" destId="{EAED77DE-E2B0-CE46-B4B2-53BDA0B7D47D}" srcOrd="2" destOrd="0" presId="urn:microsoft.com/office/officeart/2005/8/layout/StepDownProcess"/>
    <dgm:cxn modelId="{E45E8934-1EF5-7040-9BD6-50EE9B085728}" type="presParOf" srcId="{1A7168A6-3BD9-774D-8E02-41B5E24E38D7}" destId="{98A236E7-ED19-9146-BC7C-5443F2142C91}" srcOrd="3" destOrd="0" presId="urn:microsoft.com/office/officeart/2005/8/layout/StepDownProcess"/>
    <dgm:cxn modelId="{A27A99BC-FFFE-2347-B113-F9F3DD0069D3}" type="presParOf" srcId="{1A7168A6-3BD9-774D-8E02-41B5E24E38D7}" destId="{08C715F8-90E3-C44A-AC98-808B58DCF880}" srcOrd="4" destOrd="0" presId="urn:microsoft.com/office/officeart/2005/8/layout/StepDownProcess"/>
    <dgm:cxn modelId="{DA49132A-5451-3A49-BC0F-8CD9B617368A}" type="presParOf" srcId="{08C715F8-90E3-C44A-AC98-808B58DCF880}" destId="{01E8F41A-989E-2F40-BD57-B4A8C0A371AB}" srcOrd="0" destOrd="0" presId="urn:microsoft.com/office/officeart/2005/8/layout/StepDownProcess"/>
    <dgm:cxn modelId="{BE8E6318-ADE8-884B-ADB8-0E9060EF6A27}" type="presParOf" srcId="{08C715F8-90E3-C44A-AC98-808B58DCF880}" destId="{2A6E8798-380D-5242-A36F-736CEE32D24B}" srcOrd="1" destOrd="0" presId="urn:microsoft.com/office/officeart/2005/8/layout/StepDownProcess"/>
    <dgm:cxn modelId="{9D02FF78-8485-5944-A4A4-59D039D2342E}" type="presParOf" srcId="{08C715F8-90E3-C44A-AC98-808B58DCF880}" destId="{E376BDAB-67BA-6B40-B5A8-A3A23E7AFE60}" srcOrd="2" destOrd="0" presId="urn:microsoft.com/office/officeart/2005/8/layout/StepDownProcess"/>
    <dgm:cxn modelId="{A07144B1-F365-2449-AA8A-49D1F28F5683}" type="presParOf" srcId="{1A7168A6-3BD9-774D-8E02-41B5E24E38D7}" destId="{FA4B9F61-5EA2-7B47-A245-8B70029259AC}" srcOrd="5" destOrd="0" presId="urn:microsoft.com/office/officeart/2005/8/layout/StepDownProcess"/>
    <dgm:cxn modelId="{0F78E831-ECEA-BF4D-82A0-54D25F0838D5}" type="presParOf" srcId="{1A7168A6-3BD9-774D-8E02-41B5E24E38D7}" destId="{5CEEBC4F-59E0-124A-9755-2EF726BC44E3}" srcOrd="6" destOrd="0" presId="urn:microsoft.com/office/officeart/2005/8/layout/StepDownProcess"/>
    <dgm:cxn modelId="{2432F637-6F2C-B845-B00C-17EAA9053238}" type="presParOf" srcId="{5CEEBC4F-59E0-124A-9755-2EF726BC44E3}" destId="{BB32B43A-0604-5141-B833-7FCEBD30307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FDE5D-A0AD-7040-9F98-DDE976001E47}">
      <dsp:nvSpPr>
        <dsp:cNvPr id="0" name=""/>
        <dsp:cNvSpPr/>
      </dsp:nvSpPr>
      <dsp:spPr>
        <a:xfrm rot="5400000">
          <a:off x="138915" y="617745"/>
          <a:ext cx="521433" cy="5936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11A6E-567C-964F-971D-F31994CDE587}">
      <dsp:nvSpPr>
        <dsp:cNvPr id="0" name=""/>
        <dsp:cNvSpPr/>
      </dsp:nvSpPr>
      <dsp:spPr>
        <a:xfrm>
          <a:off x="767" y="39726"/>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Import Data</a:t>
          </a:r>
        </a:p>
      </dsp:txBody>
      <dsp:txXfrm>
        <a:off x="30766" y="69725"/>
        <a:ext cx="817788" cy="554424"/>
      </dsp:txXfrm>
    </dsp:sp>
    <dsp:sp modelId="{E268A418-529A-5745-BAC4-329F3788312B}">
      <dsp:nvSpPr>
        <dsp:cNvPr id="0" name=""/>
        <dsp:cNvSpPr/>
      </dsp:nvSpPr>
      <dsp:spPr>
        <a:xfrm>
          <a:off x="878554" y="98325"/>
          <a:ext cx="638418" cy="496602"/>
        </a:xfrm>
        <a:prstGeom prst="rect">
          <a:avLst/>
        </a:prstGeom>
        <a:noFill/>
        <a:ln>
          <a:noFill/>
        </a:ln>
        <a:effectLst/>
      </dsp:spPr>
      <dsp:style>
        <a:lnRef idx="0">
          <a:scrgbClr r="0" g="0" b="0"/>
        </a:lnRef>
        <a:fillRef idx="0">
          <a:scrgbClr r="0" g="0" b="0"/>
        </a:fillRef>
        <a:effectRef idx="0">
          <a:scrgbClr r="0" g="0" b="0"/>
        </a:effectRef>
        <a:fontRef idx="minor"/>
      </dsp:style>
    </dsp:sp>
    <dsp:sp modelId="{76979011-A25D-6B4B-8DF7-AE5A622CFA6A}">
      <dsp:nvSpPr>
        <dsp:cNvPr id="0" name=""/>
        <dsp:cNvSpPr/>
      </dsp:nvSpPr>
      <dsp:spPr>
        <a:xfrm rot="5400000">
          <a:off x="866694" y="1307944"/>
          <a:ext cx="521433" cy="5936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46953A-AE5A-F94B-9717-ABA9D0FCC396}">
      <dsp:nvSpPr>
        <dsp:cNvPr id="0" name=""/>
        <dsp:cNvSpPr/>
      </dsp:nvSpPr>
      <dsp:spPr>
        <a:xfrm>
          <a:off x="728545" y="729925"/>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err="1"/>
            <a:t>Preprocess</a:t>
          </a:r>
          <a:r>
            <a:rPr lang="en-GB" sz="1200" kern="1200" dirty="0"/>
            <a:t> Data </a:t>
          </a:r>
        </a:p>
      </dsp:txBody>
      <dsp:txXfrm>
        <a:off x="758544" y="759924"/>
        <a:ext cx="817788" cy="554424"/>
      </dsp:txXfrm>
    </dsp:sp>
    <dsp:sp modelId="{974EBB32-20E0-AE44-AF5A-26DC8D7761DC}">
      <dsp:nvSpPr>
        <dsp:cNvPr id="0" name=""/>
        <dsp:cNvSpPr/>
      </dsp:nvSpPr>
      <dsp:spPr>
        <a:xfrm>
          <a:off x="1606332" y="788524"/>
          <a:ext cx="638418" cy="496602"/>
        </a:xfrm>
        <a:prstGeom prst="rect">
          <a:avLst/>
        </a:prstGeom>
        <a:noFill/>
        <a:ln>
          <a:noFill/>
        </a:ln>
        <a:effectLst/>
      </dsp:spPr>
      <dsp:style>
        <a:lnRef idx="0">
          <a:scrgbClr r="0" g="0" b="0"/>
        </a:lnRef>
        <a:fillRef idx="0">
          <a:scrgbClr r="0" g="0" b="0"/>
        </a:fillRef>
        <a:effectRef idx="0">
          <a:scrgbClr r="0" g="0" b="0"/>
        </a:effectRef>
        <a:fontRef idx="minor"/>
      </dsp:style>
    </dsp:sp>
    <dsp:sp modelId="{85335DA7-D29F-C440-9305-3FA30C6D7073}">
      <dsp:nvSpPr>
        <dsp:cNvPr id="0" name=""/>
        <dsp:cNvSpPr/>
      </dsp:nvSpPr>
      <dsp:spPr>
        <a:xfrm rot="5400000">
          <a:off x="1594472" y="1998143"/>
          <a:ext cx="521433" cy="5936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C915CA-E8D8-9849-B786-5366FB2CF719}">
      <dsp:nvSpPr>
        <dsp:cNvPr id="0" name=""/>
        <dsp:cNvSpPr/>
      </dsp:nvSpPr>
      <dsp:spPr>
        <a:xfrm>
          <a:off x="1456324" y="1420124"/>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Extract Features</a:t>
          </a:r>
        </a:p>
      </dsp:txBody>
      <dsp:txXfrm>
        <a:off x="1486323" y="1450123"/>
        <a:ext cx="817788" cy="554424"/>
      </dsp:txXfrm>
    </dsp:sp>
    <dsp:sp modelId="{D67CF688-26A9-954C-9C5A-9F5D47ED8AC8}">
      <dsp:nvSpPr>
        <dsp:cNvPr id="0" name=""/>
        <dsp:cNvSpPr/>
      </dsp:nvSpPr>
      <dsp:spPr>
        <a:xfrm>
          <a:off x="2334110" y="1478723"/>
          <a:ext cx="638418" cy="496602"/>
        </a:xfrm>
        <a:prstGeom prst="rect">
          <a:avLst/>
        </a:prstGeom>
        <a:noFill/>
        <a:ln>
          <a:noFill/>
        </a:ln>
        <a:effectLst/>
      </dsp:spPr>
      <dsp:style>
        <a:lnRef idx="0">
          <a:scrgbClr r="0" g="0" b="0"/>
        </a:lnRef>
        <a:fillRef idx="0">
          <a:scrgbClr r="0" g="0" b="0"/>
        </a:fillRef>
        <a:effectRef idx="0">
          <a:scrgbClr r="0" g="0" b="0"/>
        </a:effectRef>
        <a:fontRef idx="minor"/>
      </dsp:style>
    </dsp:sp>
    <dsp:sp modelId="{0044A1E1-2E6D-5748-954C-7C32FE157AE5}">
      <dsp:nvSpPr>
        <dsp:cNvPr id="0" name=""/>
        <dsp:cNvSpPr/>
      </dsp:nvSpPr>
      <dsp:spPr>
        <a:xfrm rot="5400000">
          <a:off x="2322250" y="2688341"/>
          <a:ext cx="521433" cy="5936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4AF44-18C6-0B49-A0E3-C99822FEB96C}">
      <dsp:nvSpPr>
        <dsp:cNvPr id="0" name=""/>
        <dsp:cNvSpPr/>
      </dsp:nvSpPr>
      <dsp:spPr>
        <a:xfrm>
          <a:off x="2184102" y="2110322"/>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Train Model</a:t>
          </a:r>
        </a:p>
      </dsp:txBody>
      <dsp:txXfrm>
        <a:off x="2214101" y="2140321"/>
        <a:ext cx="817788" cy="554424"/>
      </dsp:txXfrm>
    </dsp:sp>
    <dsp:sp modelId="{7B8F6F5F-C349-484A-824F-89C2EF28B29C}">
      <dsp:nvSpPr>
        <dsp:cNvPr id="0" name=""/>
        <dsp:cNvSpPr/>
      </dsp:nvSpPr>
      <dsp:spPr>
        <a:xfrm>
          <a:off x="3061888" y="2168921"/>
          <a:ext cx="638418" cy="496602"/>
        </a:xfrm>
        <a:prstGeom prst="rect">
          <a:avLst/>
        </a:prstGeom>
        <a:noFill/>
        <a:ln>
          <a:noFill/>
        </a:ln>
        <a:effectLst/>
      </dsp:spPr>
      <dsp:style>
        <a:lnRef idx="0">
          <a:scrgbClr r="0" g="0" b="0"/>
        </a:lnRef>
        <a:fillRef idx="0">
          <a:scrgbClr r="0" g="0" b="0"/>
        </a:fillRef>
        <a:effectRef idx="0">
          <a:scrgbClr r="0" g="0" b="0"/>
        </a:effectRef>
        <a:fontRef idx="minor"/>
      </dsp:style>
    </dsp:sp>
    <dsp:sp modelId="{413D2887-E516-684F-B558-90FAEA0A4EFD}">
      <dsp:nvSpPr>
        <dsp:cNvPr id="0" name=""/>
        <dsp:cNvSpPr/>
      </dsp:nvSpPr>
      <dsp:spPr>
        <a:xfrm rot="5400000">
          <a:off x="3050028" y="3378540"/>
          <a:ext cx="521433" cy="593633"/>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A344F7-9098-444D-9C43-5EB492511C6B}">
      <dsp:nvSpPr>
        <dsp:cNvPr id="0" name=""/>
        <dsp:cNvSpPr/>
      </dsp:nvSpPr>
      <dsp:spPr>
        <a:xfrm>
          <a:off x="2911880" y="2800521"/>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Evaluate</a:t>
          </a:r>
        </a:p>
      </dsp:txBody>
      <dsp:txXfrm>
        <a:off x="2941879" y="2830520"/>
        <a:ext cx="817788" cy="554424"/>
      </dsp:txXfrm>
    </dsp:sp>
    <dsp:sp modelId="{812D6740-1397-CE43-8BF4-C94138D7F25E}">
      <dsp:nvSpPr>
        <dsp:cNvPr id="0" name=""/>
        <dsp:cNvSpPr/>
      </dsp:nvSpPr>
      <dsp:spPr>
        <a:xfrm>
          <a:off x="3789667" y="2859120"/>
          <a:ext cx="638418" cy="496602"/>
        </a:xfrm>
        <a:prstGeom prst="rect">
          <a:avLst/>
        </a:prstGeom>
        <a:noFill/>
        <a:ln>
          <a:noFill/>
        </a:ln>
        <a:effectLst/>
      </dsp:spPr>
      <dsp:style>
        <a:lnRef idx="0">
          <a:scrgbClr r="0" g="0" b="0"/>
        </a:lnRef>
        <a:fillRef idx="0">
          <a:scrgbClr r="0" g="0" b="0"/>
        </a:fillRef>
        <a:effectRef idx="0">
          <a:scrgbClr r="0" g="0" b="0"/>
        </a:effectRef>
        <a:fontRef idx="minor"/>
      </dsp:style>
    </dsp:sp>
    <dsp:sp modelId="{059B2277-8B0D-4F49-89D2-8377276F96C7}">
      <dsp:nvSpPr>
        <dsp:cNvPr id="0" name=""/>
        <dsp:cNvSpPr/>
      </dsp:nvSpPr>
      <dsp:spPr>
        <a:xfrm>
          <a:off x="3639658" y="3490720"/>
          <a:ext cx="877786" cy="61442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Deploy</a:t>
          </a:r>
        </a:p>
      </dsp:txBody>
      <dsp:txXfrm>
        <a:off x="3669657" y="3520719"/>
        <a:ext cx="817788" cy="554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89A20-3A17-324C-8B49-BEC18A2F7BFB}">
      <dsp:nvSpPr>
        <dsp:cNvPr id="0" name=""/>
        <dsp:cNvSpPr/>
      </dsp:nvSpPr>
      <dsp:spPr>
        <a:xfrm rot="5400000">
          <a:off x="149850" y="967257"/>
          <a:ext cx="558796" cy="6361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E44E49-96C5-E743-AF9A-91761D79593B}">
      <dsp:nvSpPr>
        <dsp:cNvPr id="0" name=""/>
        <dsp:cNvSpPr/>
      </dsp:nvSpPr>
      <dsp:spPr>
        <a:xfrm>
          <a:off x="1803" y="347820"/>
          <a:ext cx="940684" cy="658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Infer Subject Column</a:t>
          </a:r>
        </a:p>
      </dsp:txBody>
      <dsp:txXfrm>
        <a:off x="33952" y="379969"/>
        <a:ext cx="876386" cy="594150"/>
      </dsp:txXfrm>
    </dsp:sp>
    <dsp:sp modelId="{CFEAAB95-32DF-D048-8618-3ABA038A070D}">
      <dsp:nvSpPr>
        <dsp:cNvPr id="0" name=""/>
        <dsp:cNvSpPr/>
      </dsp:nvSpPr>
      <dsp:spPr>
        <a:xfrm>
          <a:off x="942487" y="410618"/>
          <a:ext cx="684164" cy="532187"/>
        </a:xfrm>
        <a:prstGeom prst="rect">
          <a:avLst/>
        </a:prstGeom>
        <a:noFill/>
        <a:ln>
          <a:noFill/>
        </a:ln>
        <a:effectLst/>
      </dsp:spPr>
      <dsp:style>
        <a:lnRef idx="0">
          <a:scrgbClr r="0" g="0" b="0"/>
        </a:lnRef>
        <a:fillRef idx="0">
          <a:scrgbClr r="0" g="0" b="0"/>
        </a:fillRef>
        <a:effectRef idx="0">
          <a:scrgbClr r="0" g="0" b="0"/>
        </a:effectRef>
        <a:fontRef idx="minor"/>
      </dsp:style>
    </dsp:sp>
    <dsp:sp modelId="{39B2BA5F-AE37-2344-869E-BEBD207466AE}">
      <dsp:nvSpPr>
        <dsp:cNvPr id="0" name=""/>
        <dsp:cNvSpPr/>
      </dsp:nvSpPr>
      <dsp:spPr>
        <a:xfrm rot="5400000">
          <a:off x="929777" y="1706911"/>
          <a:ext cx="558796" cy="6361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52DC7-FBBD-3B44-B84F-23D1E79DC504}">
      <dsp:nvSpPr>
        <dsp:cNvPr id="0" name=""/>
        <dsp:cNvSpPr/>
      </dsp:nvSpPr>
      <dsp:spPr>
        <a:xfrm>
          <a:off x="781730" y="1087474"/>
          <a:ext cx="940684" cy="658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Entity Inference</a:t>
          </a:r>
        </a:p>
      </dsp:txBody>
      <dsp:txXfrm>
        <a:off x="813879" y="1119623"/>
        <a:ext cx="876386" cy="594150"/>
      </dsp:txXfrm>
    </dsp:sp>
    <dsp:sp modelId="{6E4CB61B-6FF6-A045-AE31-1305EBD1D95E}">
      <dsp:nvSpPr>
        <dsp:cNvPr id="0" name=""/>
        <dsp:cNvSpPr/>
      </dsp:nvSpPr>
      <dsp:spPr>
        <a:xfrm>
          <a:off x="1722414" y="1150272"/>
          <a:ext cx="684164" cy="532187"/>
        </a:xfrm>
        <a:prstGeom prst="rect">
          <a:avLst/>
        </a:prstGeom>
        <a:noFill/>
        <a:ln>
          <a:noFill/>
        </a:ln>
        <a:effectLst/>
      </dsp:spPr>
      <dsp:style>
        <a:lnRef idx="0">
          <a:scrgbClr r="0" g="0" b="0"/>
        </a:lnRef>
        <a:fillRef idx="0">
          <a:scrgbClr r="0" g="0" b="0"/>
        </a:fillRef>
        <a:effectRef idx="0">
          <a:scrgbClr r="0" g="0" b="0"/>
        </a:effectRef>
        <a:fontRef idx="minor"/>
      </dsp:style>
    </dsp:sp>
    <dsp:sp modelId="{3A8906C9-C075-7147-8255-FBBDFD51114A}">
      <dsp:nvSpPr>
        <dsp:cNvPr id="0" name=""/>
        <dsp:cNvSpPr/>
      </dsp:nvSpPr>
      <dsp:spPr>
        <a:xfrm rot="5400000">
          <a:off x="1709704" y="2446566"/>
          <a:ext cx="558796" cy="6361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137B38-43FB-AE4D-819E-1AE94EF6DE06}">
      <dsp:nvSpPr>
        <dsp:cNvPr id="0" name=""/>
        <dsp:cNvSpPr/>
      </dsp:nvSpPr>
      <dsp:spPr>
        <a:xfrm>
          <a:off x="1561657" y="1827129"/>
          <a:ext cx="940684" cy="658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Initial Column Annotation</a:t>
          </a:r>
        </a:p>
      </dsp:txBody>
      <dsp:txXfrm>
        <a:off x="1593806" y="1859278"/>
        <a:ext cx="876386" cy="594150"/>
      </dsp:txXfrm>
    </dsp:sp>
    <dsp:sp modelId="{CD2AF6C0-5051-284E-94DD-569A13F0FA25}">
      <dsp:nvSpPr>
        <dsp:cNvPr id="0" name=""/>
        <dsp:cNvSpPr/>
      </dsp:nvSpPr>
      <dsp:spPr>
        <a:xfrm>
          <a:off x="2502342" y="1889927"/>
          <a:ext cx="684164" cy="532187"/>
        </a:xfrm>
        <a:prstGeom prst="rect">
          <a:avLst/>
        </a:prstGeom>
        <a:noFill/>
        <a:ln>
          <a:noFill/>
        </a:ln>
        <a:effectLst/>
      </dsp:spPr>
      <dsp:style>
        <a:lnRef idx="0">
          <a:scrgbClr r="0" g="0" b="0"/>
        </a:lnRef>
        <a:fillRef idx="0">
          <a:scrgbClr r="0" g="0" b="0"/>
        </a:fillRef>
        <a:effectRef idx="0">
          <a:scrgbClr r="0" g="0" b="0"/>
        </a:effectRef>
        <a:fontRef idx="minor"/>
      </dsp:style>
    </dsp:sp>
    <dsp:sp modelId="{B6D21E11-ABE3-044F-9241-321F926ED134}">
      <dsp:nvSpPr>
        <dsp:cNvPr id="0" name=""/>
        <dsp:cNvSpPr/>
      </dsp:nvSpPr>
      <dsp:spPr>
        <a:xfrm rot="5400000">
          <a:off x="2489632" y="3186221"/>
          <a:ext cx="558796" cy="63616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F06849-1999-5A42-A67B-FBF667E75525}">
      <dsp:nvSpPr>
        <dsp:cNvPr id="0" name=""/>
        <dsp:cNvSpPr/>
      </dsp:nvSpPr>
      <dsp:spPr>
        <a:xfrm>
          <a:off x="2341585" y="2566784"/>
          <a:ext cx="940684" cy="658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Update Annotations</a:t>
          </a:r>
        </a:p>
      </dsp:txBody>
      <dsp:txXfrm>
        <a:off x="2373734" y="2598933"/>
        <a:ext cx="876386" cy="594150"/>
      </dsp:txXfrm>
    </dsp:sp>
    <dsp:sp modelId="{01BA5D21-3E62-AB4A-9ACD-43C932DBA58F}">
      <dsp:nvSpPr>
        <dsp:cNvPr id="0" name=""/>
        <dsp:cNvSpPr/>
      </dsp:nvSpPr>
      <dsp:spPr>
        <a:xfrm>
          <a:off x="3282269" y="2629582"/>
          <a:ext cx="684164" cy="532187"/>
        </a:xfrm>
        <a:prstGeom prst="rect">
          <a:avLst/>
        </a:prstGeom>
        <a:noFill/>
        <a:ln>
          <a:noFill/>
        </a:ln>
        <a:effectLst/>
      </dsp:spPr>
      <dsp:style>
        <a:lnRef idx="0">
          <a:scrgbClr r="0" g="0" b="0"/>
        </a:lnRef>
        <a:fillRef idx="0">
          <a:scrgbClr r="0" g="0" b="0"/>
        </a:fillRef>
        <a:effectRef idx="0">
          <a:scrgbClr r="0" g="0" b="0"/>
        </a:effectRef>
        <a:fontRef idx="minor"/>
      </dsp:style>
    </dsp:sp>
    <dsp:sp modelId="{3A155C01-3A49-9942-8F59-E96966C78C5C}">
      <dsp:nvSpPr>
        <dsp:cNvPr id="0" name=""/>
        <dsp:cNvSpPr/>
      </dsp:nvSpPr>
      <dsp:spPr>
        <a:xfrm>
          <a:off x="3121512" y="3306439"/>
          <a:ext cx="940684" cy="65844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Relation Annotation</a:t>
          </a:r>
        </a:p>
      </dsp:txBody>
      <dsp:txXfrm>
        <a:off x="3153661" y="3338588"/>
        <a:ext cx="876386" cy="594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82751-084E-AE4C-8209-BF46756B204B}">
      <dsp:nvSpPr>
        <dsp:cNvPr id="0" name=""/>
        <dsp:cNvSpPr/>
      </dsp:nvSpPr>
      <dsp:spPr>
        <a:xfrm rot="5400000">
          <a:off x="491236" y="676917"/>
          <a:ext cx="589111" cy="67068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C776B-2FD2-7A40-9ABD-32CE5977BD05}">
      <dsp:nvSpPr>
        <dsp:cNvPr id="0" name=""/>
        <dsp:cNvSpPr/>
      </dsp:nvSpPr>
      <dsp:spPr>
        <a:xfrm>
          <a:off x="335158" y="23875"/>
          <a:ext cx="991716" cy="6941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RDF Instance Extraction</a:t>
          </a:r>
        </a:p>
      </dsp:txBody>
      <dsp:txXfrm>
        <a:off x="369051" y="57768"/>
        <a:ext cx="923930" cy="626383"/>
      </dsp:txXfrm>
    </dsp:sp>
    <dsp:sp modelId="{038B936E-6A8B-7147-8272-B730A61BDDE6}">
      <dsp:nvSpPr>
        <dsp:cNvPr id="0" name=""/>
        <dsp:cNvSpPr/>
      </dsp:nvSpPr>
      <dsp:spPr>
        <a:xfrm>
          <a:off x="1326874" y="90080"/>
          <a:ext cx="721280" cy="561058"/>
        </a:xfrm>
        <a:prstGeom prst="rect">
          <a:avLst/>
        </a:prstGeom>
        <a:noFill/>
        <a:ln>
          <a:noFill/>
        </a:ln>
        <a:effectLst/>
      </dsp:spPr>
      <dsp:style>
        <a:lnRef idx="0">
          <a:scrgbClr r="0" g="0" b="0"/>
        </a:lnRef>
        <a:fillRef idx="0">
          <a:scrgbClr r="0" g="0" b="0"/>
        </a:fillRef>
        <a:effectRef idx="0">
          <a:scrgbClr r="0" g="0" b="0"/>
        </a:effectRef>
        <a:fontRef idx="minor"/>
      </dsp:style>
    </dsp:sp>
    <dsp:sp modelId="{072B15B8-4294-C847-9A49-7E60D1908639}">
      <dsp:nvSpPr>
        <dsp:cNvPr id="0" name=""/>
        <dsp:cNvSpPr/>
      </dsp:nvSpPr>
      <dsp:spPr>
        <a:xfrm rot="5400000">
          <a:off x="1313475" y="1456698"/>
          <a:ext cx="589111" cy="67068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F555D3-EE5C-1A48-8018-C7C5CC765FFA}">
      <dsp:nvSpPr>
        <dsp:cNvPr id="0" name=""/>
        <dsp:cNvSpPr/>
      </dsp:nvSpPr>
      <dsp:spPr>
        <a:xfrm>
          <a:off x="1157396" y="803657"/>
          <a:ext cx="991716" cy="6941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Build Candidate Descriptions</a:t>
          </a:r>
        </a:p>
      </dsp:txBody>
      <dsp:txXfrm>
        <a:off x="1191289" y="837550"/>
        <a:ext cx="923930" cy="626383"/>
      </dsp:txXfrm>
    </dsp:sp>
    <dsp:sp modelId="{3C7840FF-A28D-4847-AF0A-D01A364D1D13}">
      <dsp:nvSpPr>
        <dsp:cNvPr id="0" name=""/>
        <dsp:cNvSpPr/>
      </dsp:nvSpPr>
      <dsp:spPr>
        <a:xfrm>
          <a:off x="2149112" y="869862"/>
          <a:ext cx="721280" cy="561058"/>
        </a:xfrm>
        <a:prstGeom prst="rect">
          <a:avLst/>
        </a:prstGeom>
        <a:noFill/>
        <a:ln>
          <a:noFill/>
        </a:ln>
        <a:effectLst/>
      </dsp:spPr>
      <dsp:style>
        <a:lnRef idx="0">
          <a:scrgbClr r="0" g="0" b="0"/>
        </a:lnRef>
        <a:fillRef idx="0">
          <a:scrgbClr r="0" g="0" b="0"/>
        </a:fillRef>
        <a:effectRef idx="0">
          <a:scrgbClr r="0" g="0" b="0"/>
        </a:effectRef>
        <a:fontRef idx="minor"/>
      </dsp:style>
    </dsp:sp>
    <dsp:sp modelId="{1F8ABEC2-7D2F-7D49-AD5E-0DC77B596FF2}">
      <dsp:nvSpPr>
        <dsp:cNvPr id="0" name=""/>
        <dsp:cNvSpPr/>
      </dsp:nvSpPr>
      <dsp:spPr>
        <a:xfrm rot="5400000">
          <a:off x="2135713" y="2236479"/>
          <a:ext cx="589111" cy="67068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C7FC3-F729-3047-91CF-9DA4B26B0E0C}">
      <dsp:nvSpPr>
        <dsp:cNvPr id="0" name=""/>
        <dsp:cNvSpPr/>
      </dsp:nvSpPr>
      <dsp:spPr>
        <a:xfrm>
          <a:off x="1979634" y="1583438"/>
          <a:ext cx="991716" cy="6941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Cluster Candidate Descriptions</a:t>
          </a:r>
        </a:p>
      </dsp:txBody>
      <dsp:txXfrm>
        <a:off x="2013527" y="1617331"/>
        <a:ext cx="923930" cy="626383"/>
      </dsp:txXfrm>
    </dsp:sp>
    <dsp:sp modelId="{8E85654F-29C2-0245-959E-299E0961DF83}">
      <dsp:nvSpPr>
        <dsp:cNvPr id="0" name=""/>
        <dsp:cNvSpPr/>
      </dsp:nvSpPr>
      <dsp:spPr>
        <a:xfrm>
          <a:off x="2971351" y="1649643"/>
          <a:ext cx="721280" cy="561058"/>
        </a:xfrm>
        <a:prstGeom prst="rect">
          <a:avLst/>
        </a:prstGeom>
        <a:noFill/>
        <a:ln>
          <a:noFill/>
        </a:ln>
        <a:effectLst/>
      </dsp:spPr>
      <dsp:style>
        <a:lnRef idx="0">
          <a:scrgbClr r="0" g="0" b="0"/>
        </a:lnRef>
        <a:fillRef idx="0">
          <a:scrgbClr r="0" g="0" b="0"/>
        </a:fillRef>
        <a:effectRef idx="0">
          <a:scrgbClr r="0" g="0" b="0"/>
        </a:effectRef>
        <a:fontRef idx="minor"/>
      </dsp:style>
    </dsp:sp>
    <dsp:sp modelId="{162DD39C-1364-B441-AD1D-0E577BC18210}">
      <dsp:nvSpPr>
        <dsp:cNvPr id="0" name=""/>
        <dsp:cNvSpPr/>
      </dsp:nvSpPr>
      <dsp:spPr>
        <a:xfrm rot="5400000">
          <a:off x="2957951" y="3016261"/>
          <a:ext cx="589111" cy="67068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BD9659-533E-374E-A185-F612B2893A55}">
      <dsp:nvSpPr>
        <dsp:cNvPr id="0" name=""/>
        <dsp:cNvSpPr/>
      </dsp:nvSpPr>
      <dsp:spPr>
        <a:xfrm>
          <a:off x="2801873" y="2363219"/>
          <a:ext cx="991716" cy="6941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Identify Recurring Features</a:t>
          </a:r>
        </a:p>
      </dsp:txBody>
      <dsp:txXfrm>
        <a:off x="2835766" y="2397112"/>
        <a:ext cx="923930" cy="626383"/>
      </dsp:txXfrm>
    </dsp:sp>
    <dsp:sp modelId="{FF22E51C-CC1B-3A41-B3AD-6777037AA584}">
      <dsp:nvSpPr>
        <dsp:cNvPr id="0" name=""/>
        <dsp:cNvSpPr/>
      </dsp:nvSpPr>
      <dsp:spPr>
        <a:xfrm>
          <a:off x="3793589" y="2429424"/>
          <a:ext cx="721280" cy="561058"/>
        </a:xfrm>
        <a:prstGeom prst="rect">
          <a:avLst/>
        </a:prstGeom>
        <a:noFill/>
        <a:ln>
          <a:noFill/>
        </a:ln>
        <a:effectLst/>
      </dsp:spPr>
      <dsp:style>
        <a:lnRef idx="0">
          <a:scrgbClr r="0" g="0" b="0"/>
        </a:lnRef>
        <a:fillRef idx="0">
          <a:scrgbClr r="0" g="0" b="0"/>
        </a:fillRef>
        <a:effectRef idx="0">
          <a:scrgbClr r="0" g="0" b="0"/>
        </a:effectRef>
        <a:fontRef idx="minor"/>
      </dsp:style>
    </dsp:sp>
    <dsp:sp modelId="{F9BFE613-F92B-7C4C-8B0D-6A7AA89532A4}">
      <dsp:nvSpPr>
        <dsp:cNvPr id="0" name=""/>
        <dsp:cNvSpPr/>
      </dsp:nvSpPr>
      <dsp:spPr>
        <a:xfrm>
          <a:off x="3624111" y="3143000"/>
          <a:ext cx="991716" cy="6941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Infer Schema</a:t>
          </a:r>
        </a:p>
      </dsp:txBody>
      <dsp:txXfrm>
        <a:off x="3658004" y="3176893"/>
        <a:ext cx="923930" cy="626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C2140-93FF-994D-A0BF-21E24478881F}">
      <dsp:nvSpPr>
        <dsp:cNvPr id="0" name=""/>
        <dsp:cNvSpPr/>
      </dsp:nvSpPr>
      <dsp:spPr>
        <a:xfrm>
          <a:off x="3728954" y="1721304"/>
          <a:ext cx="422801" cy="201215"/>
        </a:xfrm>
        <a:custGeom>
          <a:avLst/>
          <a:gdLst/>
          <a:ahLst/>
          <a:cxnLst/>
          <a:rect l="0" t="0" r="0" b="0"/>
          <a:pathLst>
            <a:path>
              <a:moveTo>
                <a:pt x="0" y="0"/>
              </a:moveTo>
              <a:lnTo>
                <a:pt x="0" y="137122"/>
              </a:lnTo>
              <a:lnTo>
                <a:pt x="422801" y="137122"/>
              </a:lnTo>
              <a:lnTo>
                <a:pt x="422801"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AE429-7B5C-BA48-9F2C-969BF5582402}">
      <dsp:nvSpPr>
        <dsp:cNvPr id="0" name=""/>
        <dsp:cNvSpPr/>
      </dsp:nvSpPr>
      <dsp:spPr>
        <a:xfrm>
          <a:off x="3306152" y="1721304"/>
          <a:ext cx="422801" cy="201215"/>
        </a:xfrm>
        <a:custGeom>
          <a:avLst/>
          <a:gdLst/>
          <a:ahLst/>
          <a:cxnLst/>
          <a:rect l="0" t="0" r="0" b="0"/>
          <a:pathLst>
            <a:path>
              <a:moveTo>
                <a:pt x="422801" y="0"/>
              </a:moveTo>
              <a:lnTo>
                <a:pt x="422801" y="137122"/>
              </a:lnTo>
              <a:lnTo>
                <a:pt x="0" y="137122"/>
              </a:lnTo>
              <a:lnTo>
                <a:pt x="0"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7851A7-FD18-DA4B-9957-6E458A835120}">
      <dsp:nvSpPr>
        <dsp:cNvPr id="0" name=""/>
        <dsp:cNvSpPr/>
      </dsp:nvSpPr>
      <dsp:spPr>
        <a:xfrm>
          <a:off x="3683234" y="1080759"/>
          <a:ext cx="91440" cy="201215"/>
        </a:xfrm>
        <a:custGeom>
          <a:avLst/>
          <a:gdLst/>
          <a:ahLst/>
          <a:cxnLst/>
          <a:rect l="0" t="0" r="0" b="0"/>
          <a:pathLst>
            <a:path>
              <a:moveTo>
                <a:pt x="45720" y="0"/>
              </a:moveTo>
              <a:lnTo>
                <a:pt x="45720"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B68DF-66B0-674C-99E3-4AF4969D0006}">
      <dsp:nvSpPr>
        <dsp:cNvPr id="0" name=""/>
        <dsp:cNvSpPr/>
      </dsp:nvSpPr>
      <dsp:spPr>
        <a:xfrm>
          <a:off x="2671949" y="440214"/>
          <a:ext cx="1057004" cy="201215"/>
        </a:xfrm>
        <a:custGeom>
          <a:avLst/>
          <a:gdLst/>
          <a:ahLst/>
          <a:cxnLst/>
          <a:rect l="0" t="0" r="0" b="0"/>
          <a:pathLst>
            <a:path>
              <a:moveTo>
                <a:pt x="0" y="0"/>
              </a:moveTo>
              <a:lnTo>
                <a:pt x="0" y="137122"/>
              </a:lnTo>
              <a:lnTo>
                <a:pt x="1057004" y="137122"/>
              </a:lnTo>
              <a:lnTo>
                <a:pt x="1057004" y="201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5CA906-D21B-E14D-BE5E-FFC9F304111A}">
      <dsp:nvSpPr>
        <dsp:cNvPr id="0" name=""/>
        <dsp:cNvSpPr/>
      </dsp:nvSpPr>
      <dsp:spPr>
        <a:xfrm>
          <a:off x="2414828" y="1080759"/>
          <a:ext cx="91440" cy="201215"/>
        </a:xfrm>
        <a:custGeom>
          <a:avLst/>
          <a:gdLst/>
          <a:ahLst/>
          <a:cxnLst/>
          <a:rect l="0" t="0" r="0" b="0"/>
          <a:pathLst>
            <a:path>
              <a:moveTo>
                <a:pt x="45720" y="0"/>
              </a:moveTo>
              <a:lnTo>
                <a:pt x="45720"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F95182-0567-D047-8142-E396D5F6D4EC}">
      <dsp:nvSpPr>
        <dsp:cNvPr id="0" name=""/>
        <dsp:cNvSpPr/>
      </dsp:nvSpPr>
      <dsp:spPr>
        <a:xfrm>
          <a:off x="2460548" y="440214"/>
          <a:ext cx="211400" cy="201215"/>
        </a:xfrm>
        <a:custGeom>
          <a:avLst/>
          <a:gdLst/>
          <a:ahLst/>
          <a:cxnLst/>
          <a:rect l="0" t="0" r="0" b="0"/>
          <a:pathLst>
            <a:path>
              <a:moveTo>
                <a:pt x="211400" y="0"/>
              </a:moveTo>
              <a:lnTo>
                <a:pt x="211400" y="137122"/>
              </a:lnTo>
              <a:lnTo>
                <a:pt x="0" y="137122"/>
              </a:lnTo>
              <a:lnTo>
                <a:pt x="0" y="201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0954D-920D-B349-9A0B-E7B805FB8D44}">
      <dsp:nvSpPr>
        <dsp:cNvPr id="0" name=""/>
        <dsp:cNvSpPr/>
      </dsp:nvSpPr>
      <dsp:spPr>
        <a:xfrm>
          <a:off x="1614944" y="1721304"/>
          <a:ext cx="845603" cy="201215"/>
        </a:xfrm>
        <a:custGeom>
          <a:avLst/>
          <a:gdLst/>
          <a:ahLst/>
          <a:cxnLst/>
          <a:rect l="0" t="0" r="0" b="0"/>
          <a:pathLst>
            <a:path>
              <a:moveTo>
                <a:pt x="0" y="0"/>
              </a:moveTo>
              <a:lnTo>
                <a:pt x="0" y="137122"/>
              </a:lnTo>
              <a:lnTo>
                <a:pt x="845603" y="137122"/>
              </a:lnTo>
              <a:lnTo>
                <a:pt x="845603"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4C7D73-1FBA-8043-BB8C-FB3B55CB30EE}">
      <dsp:nvSpPr>
        <dsp:cNvPr id="0" name=""/>
        <dsp:cNvSpPr/>
      </dsp:nvSpPr>
      <dsp:spPr>
        <a:xfrm>
          <a:off x="1569224" y="1721304"/>
          <a:ext cx="91440" cy="201215"/>
        </a:xfrm>
        <a:custGeom>
          <a:avLst/>
          <a:gdLst/>
          <a:ahLst/>
          <a:cxnLst/>
          <a:rect l="0" t="0" r="0" b="0"/>
          <a:pathLst>
            <a:path>
              <a:moveTo>
                <a:pt x="45720" y="0"/>
              </a:moveTo>
              <a:lnTo>
                <a:pt x="45720"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78B04D-28E2-134E-8274-0996DDD7CDFD}">
      <dsp:nvSpPr>
        <dsp:cNvPr id="0" name=""/>
        <dsp:cNvSpPr/>
      </dsp:nvSpPr>
      <dsp:spPr>
        <a:xfrm>
          <a:off x="742061" y="1721304"/>
          <a:ext cx="872883" cy="202099"/>
        </a:xfrm>
        <a:custGeom>
          <a:avLst/>
          <a:gdLst/>
          <a:ahLst/>
          <a:cxnLst/>
          <a:rect l="0" t="0" r="0" b="0"/>
          <a:pathLst>
            <a:path>
              <a:moveTo>
                <a:pt x="872883" y="0"/>
              </a:moveTo>
              <a:lnTo>
                <a:pt x="872883" y="138006"/>
              </a:lnTo>
              <a:lnTo>
                <a:pt x="0" y="138006"/>
              </a:lnTo>
              <a:lnTo>
                <a:pt x="0" y="20209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4BFDA-792D-A941-8579-0CDCDD906AB5}">
      <dsp:nvSpPr>
        <dsp:cNvPr id="0" name=""/>
        <dsp:cNvSpPr/>
      </dsp:nvSpPr>
      <dsp:spPr>
        <a:xfrm>
          <a:off x="1569224" y="1080759"/>
          <a:ext cx="91440" cy="201215"/>
        </a:xfrm>
        <a:custGeom>
          <a:avLst/>
          <a:gdLst/>
          <a:ahLst/>
          <a:cxnLst/>
          <a:rect l="0" t="0" r="0" b="0"/>
          <a:pathLst>
            <a:path>
              <a:moveTo>
                <a:pt x="45720" y="0"/>
              </a:moveTo>
              <a:lnTo>
                <a:pt x="45720" y="201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1E649A-BCBE-604E-8E82-595EB89C34DB}">
      <dsp:nvSpPr>
        <dsp:cNvPr id="0" name=""/>
        <dsp:cNvSpPr/>
      </dsp:nvSpPr>
      <dsp:spPr>
        <a:xfrm>
          <a:off x="1614944" y="440214"/>
          <a:ext cx="1057004" cy="201215"/>
        </a:xfrm>
        <a:custGeom>
          <a:avLst/>
          <a:gdLst/>
          <a:ahLst/>
          <a:cxnLst/>
          <a:rect l="0" t="0" r="0" b="0"/>
          <a:pathLst>
            <a:path>
              <a:moveTo>
                <a:pt x="1057004" y="0"/>
              </a:moveTo>
              <a:lnTo>
                <a:pt x="1057004" y="137122"/>
              </a:lnTo>
              <a:lnTo>
                <a:pt x="0" y="137122"/>
              </a:lnTo>
              <a:lnTo>
                <a:pt x="0" y="201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B640DE-ACBD-5C4B-808E-DAFE93AAFE80}">
      <dsp:nvSpPr>
        <dsp:cNvPr id="0" name=""/>
        <dsp:cNvSpPr/>
      </dsp:nvSpPr>
      <dsp:spPr>
        <a:xfrm>
          <a:off x="2326021" y="884"/>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6593E-D24C-464A-957C-5FB36F5114CF}">
      <dsp:nvSpPr>
        <dsp:cNvPr id="0" name=""/>
        <dsp:cNvSpPr/>
      </dsp:nvSpPr>
      <dsp:spPr>
        <a:xfrm>
          <a:off x="2402894" y="73913"/>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Site</a:t>
          </a:r>
        </a:p>
      </dsp:txBody>
      <dsp:txXfrm>
        <a:off x="2415762" y="86781"/>
        <a:ext cx="666121" cy="413593"/>
      </dsp:txXfrm>
    </dsp:sp>
    <dsp:sp modelId="{EA26A67E-B190-AB40-93A0-4C6DFBAE7EE4}">
      <dsp:nvSpPr>
        <dsp:cNvPr id="0" name=""/>
        <dsp:cNvSpPr/>
      </dsp:nvSpPr>
      <dsp:spPr>
        <a:xfrm>
          <a:off x="1269016" y="64142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EEFAC-E542-4F4B-B312-21B6FB835D4C}">
      <dsp:nvSpPr>
        <dsp:cNvPr id="0" name=""/>
        <dsp:cNvSpPr/>
      </dsp:nvSpPr>
      <dsp:spPr>
        <a:xfrm>
          <a:off x="1345889" y="71445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Geo</a:t>
          </a:r>
        </a:p>
      </dsp:txBody>
      <dsp:txXfrm>
        <a:off x="1358757" y="727326"/>
        <a:ext cx="666121" cy="413593"/>
      </dsp:txXfrm>
    </dsp:sp>
    <dsp:sp modelId="{0A41051E-847A-9B4B-AF1B-7B3810E13AA0}">
      <dsp:nvSpPr>
        <dsp:cNvPr id="0" name=""/>
        <dsp:cNvSpPr/>
      </dsp:nvSpPr>
      <dsp:spPr>
        <a:xfrm>
          <a:off x="1269016" y="1281974"/>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214F3-B545-FF49-BE9F-D289762F6158}">
      <dsp:nvSpPr>
        <dsp:cNvPr id="0" name=""/>
        <dsp:cNvSpPr/>
      </dsp:nvSpPr>
      <dsp:spPr>
        <a:xfrm>
          <a:off x="1345889" y="1355003"/>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Region</a:t>
          </a:r>
        </a:p>
      </dsp:txBody>
      <dsp:txXfrm>
        <a:off x="1358757" y="1367871"/>
        <a:ext cx="666121" cy="413593"/>
      </dsp:txXfrm>
    </dsp:sp>
    <dsp:sp modelId="{FDB83ABB-2568-0643-AD92-351374180C66}">
      <dsp:nvSpPr>
        <dsp:cNvPr id="0" name=""/>
        <dsp:cNvSpPr/>
      </dsp:nvSpPr>
      <dsp:spPr>
        <a:xfrm>
          <a:off x="396132" y="1923403"/>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472DEC-1FAB-5E48-AF1A-AF0F91AC4AC8}">
      <dsp:nvSpPr>
        <dsp:cNvPr id="0" name=""/>
        <dsp:cNvSpPr/>
      </dsp:nvSpPr>
      <dsp:spPr>
        <a:xfrm>
          <a:off x="473005" y="1996433"/>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Africa</a:t>
          </a:r>
        </a:p>
      </dsp:txBody>
      <dsp:txXfrm>
        <a:off x="485873" y="2009301"/>
        <a:ext cx="666121" cy="413593"/>
      </dsp:txXfrm>
    </dsp:sp>
    <dsp:sp modelId="{0C2807E8-990E-974E-A4FE-0394B09CC2C7}">
      <dsp:nvSpPr>
        <dsp:cNvPr id="0" name=""/>
        <dsp:cNvSpPr/>
      </dsp:nvSpPr>
      <dsp:spPr>
        <a:xfrm>
          <a:off x="1269016" y="192251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962B57-977F-5046-A5BD-8844EACC142D}">
      <dsp:nvSpPr>
        <dsp:cNvPr id="0" name=""/>
        <dsp:cNvSpPr/>
      </dsp:nvSpPr>
      <dsp:spPr>
        <a:xfrm>
          <a:off x="1345889" y="199554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Asia</a:t>
          </a:r>
        </a:p>
      </dsp:txBody>
      <dsp:txXfrm>
        <a:off x="1358757" y="2008416"/>
        <a:ext cx="666121" cy="413593"/>
      </dsp:txXfrm>
    </dsp:sp>
    <dsp:sp modelId="{2477B3E1-56DB-4443-A8F1-CAB25D0D91E3}">
      <dsp:nvSpPr>
        <dsp:cNvPr id="0" name=""/>
        <dsp:cNvSpPr/>
      </dsp:nvSpPr>
      <dsp:spPr>
        <a:xfrm>
          <a:off x="2114620" y="192251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016F6-011C-E24C-B64D-BABB3A676244}">
      <dsp:nvSpPr>
        <dsp:cNvPr id="0" name=""/>
        <dsp:cNvSpPr/>
      </dsp:nvSpPr>
      <dsp:spPr>
        <a:xfrm>
          <a:off x="2191493" y="199554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Europe ...</a:t>
          </a:r>
        </a:p>
      </dsp:txBody>
      <dsp:txXfrm>
        <a:off x="2204361" y="2008416"/>
        <a:ext cx="666121" cy="413593"/>
      </dsp:txXfrm>
    </dsp:sp>
    <dsp:sp modelId="{5FF3098C-B6B2-6246-AA87-9356A1673A2F}">
      <dsp:nvSpPr>
        <dsp:cNvPr id="0" name=""/>
        <dsp:cNvSpPr/>
      </dsp:nvSpPr>
      <dsp:spPr>
        <a:xfrm>
          <a:off x="2114620" y="64142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C41C0-CCFC-6A43-9B3F-68002A4E22BA}">
      <dsp:nvSpPr>
        <dsp:cNvPr id="0" name=""/>
        <dsp:cNvSpPr/>
      </dsp:nvSpPr>
      <dsp:spPr>
        <a:xfrm>
          <a:off x="2191493" y="71445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Categories</a:t>
          </a:r>
        </a:p>
      </dsp:txBody>
      <dsp:txXfrm>
        <a:off x="2204361" y="727326"/>
        <a:ext cx="666121" cy="413593"/>
      </dsp:txXfrm>
    </dsp:sp>
    <dsp:sp modelId="{9993C8CF-3516-104C-8467-B61C62241473}">
      <dsp:nvSpPr>
        <dsp:cNvPr id="0" name=""/>
        <dsp:cNvSpPr/>
      </dsp:nvSpPr>
      <dsp:spPr>
        <a:xfrm>
          <a:off x="2114620" y="1281974"/>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16AD7-7F28-3C44-9A08-D8164CFCF532}">
      <dsp:nvSpPr>
        <dsp:cNvPr id="0" name=""/>
        <dsp:cNvSpPr/>
      </dsp:nvSpPr>
      <dsp:spPr>
        <a:xfrm>
          <a:off x="2191493" y="1355003"/>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Category</a:t>
          </a:r>
        </a:p>
      </dsp:txBody>
      <dsp:txXfrm>
        <a:off x="2204361" y="1367871"/>
        <a:ext cx="666121" cy="413593"/>
      </dsp:txXfrm>
    </dsp:sp>
    <dsp:sp modelId="{66868744-146F-4D42-B142-2BE8E2CED141}">
      <dsp:nvSpPr>
        <dsp:cNvPr id="0" name=""/>
        <dsp:cNvSpPr/>
      </dsp:nvSpPr>
      <dsp:spPr>
        <a:xfrm>
          <a:off x="3383026" y="64142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5FA0D-39F1-4945-B0C7-04C502CA5F3A}">
      <dsp:nvSpPr>
        <dsp:cNvPr id="0" name=""/>
        <dsp:cNvSpPr/>
      </dsp:nvSpPr>
      <dsp:spPr>
        <a:xfrm>
          <a:off x="3459899" y="71445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Visitor</a:t>
          </a:r>
        </a:p>
      </dsp:txBody>
      <dsp:txXfrm>
        <a:off x="3472767" y="727326"/>
        <a:ext cx="666121" cy="413593"/>
      </dsp:txXfrm>
    </dsp:sp>
    <dsp:sp modelId="{A054F5C9-A179-3C43-A1F4-12FDA66137A8}">
      <dsp:nvSpPr>
        <dsp:cNvPr id="0" name=""/>
        <dsp:cNvSpPr/>
      </dsp:nvSpPr>
      <dsp:spPr>
        <a:xfrm>
          <a:off x="3383026" y="1281974"/>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702157-0914-AF40-A268-39C9962A1291}">
      <dsp:nvSpPr>
        <dsp:cNvPr id="0" name=""/>
        <dsp:cNvSpPr/>
      </dsp:nvSpPr>
      <dsp:spPr>
        <a:xfrm>
          <a:off x="3459899" y="1355003"/>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People</a:t>
          </a:r>
        </a:p>
      </dsp:txBody>
      <dsp:txXfrm>
        <a:off x="3472767" y="1367871"/>
        <a:ext cx="666121" cy="413593"/>
      </dsp:txXfrm>
    </dsp:sp>
    <dsp:sp modelId="{2F1A5D43-77D7-184C-81BB-9DA42134691B}">
      <dsp:nvSpPr>
        <dsp:cNvPr id="0" name=""/>
        <dsp:cNvSpPr/>
      </dsp:nvSpPr>
      <dsp:spPr>
        <a:xfrm>
          <a:off x="2960224" y="192251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CAF4F1-D199-714D-B6F1-118621A2AE4C}">
      <dsp:nvSpPr>
        <dsp:cNvPr id="0" name=""/>
        <dsp:cNvSpPr/>
      </dsp:nvSpPr>
      <dsp:spPr>
        <a:xfrm>
          <a:off x="3037097" y="199554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address</a:t>
          </a:r>
        </a:p>
      </dsp:txBody>
      <dsp:txXfrm>
        <a:off x="3049965" y="2008416"/>
        <a:ext cx="666121" cy="413593"/>
      </dsp:txXfrm>
    </dsp:sp>
    <dsp:sp modelId="{384C9E69-1DFB-3C4F-8A65-2EE0630F5624}">
      <dsp:nvSpPr>
        <dsp:cNvPr id="0" name=""/>
        <dsp:cNvSpPr/>
      </dsp:nvSpPr>
      <dsp:spPr>
        <a:xfrm>
          <a:off x="3805828" y="1922519"/>
          <a:ext cx="691857" cy="439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E9F1E-6DCA-EE4A-92A3-C9D8FF6D81F7}">
      <dsp:nvSpPr>
        <dsp:cNvPr id="0" name=""/>
        <dsp:cNvSpPr/>
      </dsp:nvSpPr>
      <dsp:spPr>
        <a:xfrm>
          <a:off x="3882701" y="1995548"/>
          <a:ext cx="691857" cy="439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profile</a:t>
          </a:r>
        </a:p>
      </dsp:txBody>
      <dsp:txXfrm>
        <a:off x="3895569" y="2008416"/>
        <a:ext cx="666121" cy="413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CE7D8-1DD3-974D-BF53-B12E65500448}">
      <dsp:nvSpPr>
        <dsp:cNvPr id="0" name=""/>
        <dsp:cNvSpPr/>
      </dsp:nvSpPr>
      <dsp:spPr>
        <a:xfrm rot="5400000">
          <a:off x="211372" y="1126563"/>
          <a:ext cx="787669" cy="896734"/>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73AA2C-D756-444D-A649-D141EB7C20CF}">
      <dsp:nvSpPr>
        <dsp:cNvPr id="0" name=""/>
        <dsp:cNvSpPr/>
      </dsp:nvSpPr>
      <dsp:spPr>
        <a:xfrm>
          <a:off x="2687" y="253416"/>
          <a:ext cx="1325971" cy="928137"/>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Map Source Data to Graph</a:t>
          </a:r>
        </a:p>
      </dsp:txBody>
      <dsp:txXfrm>
        <a:off x="48003" y="298732"/>
        <a:ext cx="1235339" cy="837505"/>
      </dsp:txXfrm>
    </dsp:sp>
    <dsp:sp modelId="{4BAC905D-0A72-5348-986D-B92A6ADD7E59}">
      <dsp:nvSpPr>
        <dsp:cNvPr id="0" name=""/>
        <dsp:cNvSpPr/>
      </dsp:nvSpPr>
      <dsp:spPr>
        <a:xfrm>
          <a:off x="1328659" y="341935"/>
          <a:ext cx="964385" cy="750161"/>
        </a:xfrm>
        <a:prstGeom prst="rect">
          <a:avLst/>
        </a:prstGeom>
        <a:noFill/>
        <a:ln>
          <a:noFill/>
        </a:ln>
        <a:effectLst/>
      </dsp:spPr>
      <dsp:style>
        <a:lnRef idx="0">
          <a:scrgbClr r="0" g="0" b="0"/>
        </a:lnRef>
        <a:fillRef idx="0">
          <a:scrgbClr r="0" g="0" b="0"/>
        </a:fillRef>
        <a:effectRef idx="0">
          <a:scrgbClr r="0" g="0" b="0"/>
        </a:effectRef>
        <a:fontRef idx="minor"/>
      </dsp:style>
    </dsp:sp>
    <dsp:sp modelId="{858B1156-FFD0-B846-B8F0-40DD8F385B64}">
      <dsp:nvSpPr>
        <dsp:cNvPr id="0" name=""/>
        <dsp:cNvSpPr/>
      </dsp:nvSpPr>
      <dsp:spPr>
        <a:xfrm rot="5400000">
          <a:off x="1310743" y="2169168"/>
          <a:ext cx="787669" cy="896734"/>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FB2A1A-F131-2E4D-A327-314870D0796A}">
      <dsp:nvSpPr>
        <dsp:cNvPr id="0" name=""/>
        <dsp:cNvSpPr/>
      </dsp:nvSpPr>
      <dsp:spPr>
        <a:xfrm>
          <a:off x="1102059" y="1296020"/>
          <a:ext cx="1325971" cy="928137"/>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Build Collection Graph from Instance Graph</a:t>
          </a:r>
        </a:p>
      </dsp:txBody>
      <dsp:txXfrm>
        <a:off x="1147375" y="1341336"/>
        <a:ext cx="1235339" cy="837505"/>
      </dsp:txXfrm>
    </dsp:sp>
    <dsp:sp modelId="{EAED77DE-E2B0-CE46-B4B2-53BDA0B7D47D}">
      <dsp:nvSpPr>
        <dsp:cNvPr id="0" name=""/>
        <dsp:cNvSpPr/>
      </dsp:nvSpPr>
      <dsp:spPr>
        <a:xfrm>
          <a:off x="2428031" y="1384539"/>
          <a:ext cx="964385" cy="750161"/>
        </a:xfrm>
        <a:prstGeom prst="rect">
          <a:avLst/>
        </a:prstGeom>
        <a:noFill/>
        <a:ln>
          <a:noFill/>
        </a:ln>
        <a:effectLst/>
      </dsp:spPr>
      <dsp:style>
        <a:lnRef idx="0">
          <a:scrgbClr r="0" g="0" b="0"/>
        </a:lnRef>
        <a:fillRef idx="0">
          <a:scrgbClr r="0" g="0" b="0"/>
        </a:fillRef>
        <a:effectRef idx="0">
          <a:scrgbClr r="0" g="0" b="0"/>
        </a:effectRef>
        <a:fontRef idx="minor"/>
      </dsp:style>
    </dsp:sp>
    <dsp:sp modelId="{01E8F41A-989E-2F40-BD57-B4A8C0A371AB}">
      <dsp:nvSpPr>
        <dsp:cNvPr id="0" name=""/>
        <dsp:cNvSpPr/>
      </dsp:nvSpPr>
      <dsp:spPr>
        <a:xfrm rot="5400000">
          <a:off x="2410115" y="3211772"/>
          <a:ext cx="787669" cy="896734"/>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6E8798-380D-5242-A36F-736CEE32D24B}">
      <dsp:nvSpPr>
        <dsp:cNvPr id="0" name=""/>
        <dsp:cNvSpPr/>
      </dsp:nvSpPr>
      <dsp:spPr>
        <a:xfrm>
          <a:off x="2201430" y="2338625"/>
          <a:ext cx="1325971" cy="928137"/>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Identify Main Entities and their Relationships</a:t>
          </a:r>
        </a:p>
      </dsp:txBody>
      <dsp:txXfrm>
        <a:off x="2246746" y="2383941"/>
        <a:ext cx="1235339" cy="837505"/>
      </dsp:txXfrm>
    </dsp:sp>
    <dsp:sp modelId="{E376BDAB-67BA-6B40-B5A8-A3A23E7AFE60}">
      <dsp:nvSpPr>
        <dsp:cNvPr id="0" name=""/>
        <dsp:cNvSpPr/>
      </dsp:nvSpPr>
      <dsp:spPr>
        <a:xfrm>
          <a:off x="3527402" y="2427144"/>
          <a:ext cx="964385" cy="750161"/>
        </a:xfrm>
        <a:prstGeom prst="rect">
          <a:avLst/>
        </a:prstGeom>
        <a:noFill/>
        <a:ln>
          <a:noFill/>
        </a:ln>
        <a:effectLst/>
      </dsp:spPr>
      <dsp:style>
        <a:lnRef idx="0">
          <a:scrgbClr r="0" g="0" b="0"/>
        </a:lnRef>
        <a:fillRef idx="0">
          <a:scrgbClr r="0" g="0" b="0"/>
        </a:fillRef>
        <a:effectRef idx="0">
          <a:scrgbClr r="0" g="0" b="0"/>
        </a:effectRef>
        <a:fontRef idx="minor"/>
      </dsp:style>
    </dsp:sp>
    <dsp:sp modelId="{BB32B43A-0604-5141-B833-7FCEBD303078}">
      <dsp:nvSpPr>
        <dsp:cNvPr id="0" name=""/>
        <dsp:cNvSpPr/>
      </dsp:nvSpPr>
      <dsp:spPr>
        <a:xfrm>
          <a:off x="3300802" y="3381229"/>
          <a:ext cx="1325971" cy="928137"/>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rPr>
            <a:t>Give Names to the Entities</a:t>
          </a:r>
        </a:p>
      </dsp:txBody>
      <dsp:txXfrm>
        <a:off x="3346118" y="3426545"/>
        <a:ext cx="1235339" cy="8375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6A032-5B71-D048-8158-17CA8311007A}"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212B3-44B3-5E4F-9A24-5ED037894279}" type="slidenum">
              <a:rPr lang="en-US" smtClean="0"/>
              <a:t>‹#›</a:t>
            </a:fld>
            <a:endParaRPr lang="en-US"/>
          </a:p>
        </p:txBody>
      </p:sp>
    </p:spTree>
    <p:extLst>
      <p:ext uri="{BB962C8B-B14F-4D97-AF65-F5344CB8AC3E}">
        <p14:creationId xmlns:p14="http://schemas.microsoft.com/office/powerpoint/2010/main" val="175210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D212B3-44B3-5E4F-9A24-5ED037894279}" type="slidenum">
              <a:rPr lang="en-US" smtClean="0"/>
              <a:t>31</a:t>
            </a:fld>
            <a:endParaRPr lang="en-US"/>
          </a:p>
        </p:txBody>
      </p:sp>
    </p:spTree>
    <p:extLst>
      <p:ext uri="{BB962C8B-B14F-4D97-AF65-F5344CB8AC3E}">
        <p14:creationId xmlns:p14="http://schemas.microsoft.com/office/powerpoint/2010/main" val="297944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D411-1F74-3EE2-A674-02BC4F314B8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1CAAD2-2621-AA5D-71C5-5046BCC045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A7F4D32-7AFA-3833-AB2A-83525EE69D4B}"/>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A563488E-3329-4FF8-B075-54C9B54C7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F047F-C1EF-2A06-D944-BF1138D27639}"/>
              </a:ext>
            </a:extLst>
          </p:cNvPr>
          <p:cNvSpPr>
            <a:spLocks noGrp="1"/>
          </p:cNvSpPr>
          <p:nvPr>
            <p:ph type="sldNum" sz="quarter" idx="12"/>
          </p:nvPr>
        </p:nvSpPr>
        <p:spPr/>
        <p:txBody>
          <a:bodyPr/>
          <a:lstStyle/>
          <a:p>
            <a:fld id="{C3A2C842-DD17-2A48-BFA4-6E27F8474257}" type="slidenum">
              <a:rPr lang="en-US" smtClean="0"/>
              <a:t>‹#›</a:t>
            </a:fld>
            <a:endParaRPr lang="en-US"/>
          </a:p>
        </p:txBody>
      </p:sp>
      <p:pic>
        <p:nvPicPr>
          <p:cNvPr id="1026" name="Picture 2">
            <a:extLst>
              <a:ext uri="{FF2B5EF4-FFF2-40B4-BE49-F238E27FC236}">
                <a16:creationId xmlns:a16="http://schemas.microsoft.com/office/drawing/2014/main" id="{E7420774-E2DC-BF78-B260-21030B5B92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2125500" cy="90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340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D6FB-A9B6-E500-AF7B-FE2982B74FD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BC81628-84E2-8DEE-BB15-EAADD0D699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EDBFDE-13EA-895D-F2FA-2E9D3B68E936}"/>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344A8A40-0857-7BDC-145E-A798C4D4A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8956-C854-5E48-06BB-F461BD795020}"/>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4232610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E2395F-5860-FA18-4551-5A581B56AC7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38B9A0-2902-D5EA-F3A7-38408DDEA71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232B81-78A7-1435-F4D4-E6BED8F1E95E}"/>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79682A3F-E2E3-3A30-BD71-C681F3FB6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886D5-7E41-979F-35A5-0CADFBD0A49D}"/>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277630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6119-6C44-CA7C-68BB-6B64E22905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7A64841-3E28-15BB-AEC1-0CA9809FE8F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9B8FA5-1F5D-F500-84EB-4946566C88B5}"/>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C6B1F1CC-2275-545F-798E-D50AB06E0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40653-9F20-1986-C25F-D2E602A5750A}"/>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397245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A093-9410-90E1-5616-9C3DA641CB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661E5-47A1-D0BD-8296-F2EAC61B6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0CEB0B5-997A-6DF6-39BD-606C0FE4F34B}"/>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2D64BC85-56E6-0D66-4B5B-82B5ADE76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96134-9A4E-2864-12D4-5E0013E53693}"/>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199073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B96F-D0EC-8066-4833-1801B3B55B9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03BD9A-8750-F38C-DEC5-7693CA13698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4324705-5D3C-08F8-BD50-C1E18752DC2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65F56D3-4BF3-8E53-3FCF-B32E2FC223C7}"/>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6" name="Footer Placeholder 5">
            <a:extLst>
              <a:ext uri="{FF2B5EF4-FFF2-40B4-BE49-F238E27FC236}">
                <a16:creationId xmlns:a16="http://schemas.microsoft.com/office/drawing/2014/main" id="{A7C68F87-E97B-CE5A-18E6-EE5773FB3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55F6B-0386-D146-0113-0D60DD785EA4}"/>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55313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B19E-B9EB-2AD9-8D39-F4FB4D00133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D5C2A3-0FA1-908E-45AB-08CD83A3DA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94DB7CC-0F89-FE01-855C-37A2123FA6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6921BFA-3F10-8FC2-E774-336F996674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410DF55-79EC-04B5-8713-2DC6FA26238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DDEFC4C-E860-D800-CB7E-B2F46A2F7008}"/>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8" name="Footer Placeholder 7">
            <a:extLst>
              <a:ext uri="{FF2B5EF4-FFF2-40B4-BE49-F238E27FC236}">
                <a16:creationId xmlns:a16="http://schemas.microsoft.com/office/drawing/2014/main" id="{70AD5165-5538-4C67-6C7F-D8E5C6B13A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A63351-C66A-01FC-F462-CD68DC41B665}"/>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188421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B36A-E870-1CEA-36D9-28E66C244C1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DA16AA3-529E-FF33-0C20-C5F7C1F53D35}"/>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4" name="Footer Placeholder 3">
            <a:extLst>
              <a:ext uri="{FF2B5EF4-FFF2-40B4-BE49-F238E27FC236}">
                <a16:creationId xmlns:a16="http://schemas.microsoft.com/office/drawing/2014/main" id="{D4F34A1D-6B95-11A9-A840-5BC39E8AE1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A4C324-69AE-A154-2635-B5E9A4FDA623}"/>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339051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09440-6B1F-DC06-D86B-293950336CE7}"/>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3" name="Footer Placeholder 2">
            <a:extLst>
              <a:ext uri="{FF2B5EF4-FFF2-40B4-BE49-F238E27FC236}">
                <a16:creationId xmlns:a16="http://schemas.microsoft.com/office/drawing/2014/main" id="{76AE6041-ADB5-AB68-0B74-A7BE137A1C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9E8832-FAC0-FE64-92D7-2E37C5D5381B}"/>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154919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B4F-4AB1-B3D3-FE70-EAFE91BFB3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557D0B-98D6-AFB3-9124-18F13B4E2D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8C24F0D-0178-332E-DBD4-D14BB40F5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69572D-CEA5-5305-CF40-7E9A28655080}"/>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6" name="Footer Placeholder 5">
            <a:extLst>
              <a:ext uri="{FF2B5EF4-FFF2-40B4-BE49-F238E27FC236}">
                <a16:creationId xmlns:a16="http://schemas.microsoft.com/office/drawing/2014/main" id="{002D26D3-9FFC-42B1-EB53-909B1E6CA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43507-415F-EAB8-0D6C-7F6BF92259C3}"/>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867448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12DB-7A0F-B845-E2AC-54000A1E8D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FA0153-C9F9-6481-6D96-A98B158483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7F534-FAB2-3A07-F100-A9EB3DDD7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5FAC37-BEC0-3619-B2B0-869149AFF98B}"/>
              </a:ext>
            </a:extLst>
          </p:cNvPr>
          <p:cNvSpPr>
            <a:spLocks noGrp="1"/>
          </p:cNvSpPr>
          <p:nvPr>
            <p:ph type="dt" sz="half" idx="10"/>
          </p:nvPr>
        </p:nvSpPr>
        <p:spPr/>
        <p:txBody>
          <a:bodyPr/>
          <a:lstStyle/>
          <a:p>
            <a:fld id="{1D05CFD1-4216-A14C-869C-7DB26A6EFE11}" type="datetimeFigureOut">
              <a:rPr lang="en-US" smtClean="0"/>
              <a:t>3/25/24</a:t>
            </a:fld>
            <a:endParaRPr lang="en-US"/>
          </a:p>
        </p:txBody>
      </p:sp>
      <p:sp>
        <p:nvSpPr>
          <p:cNvPr id="6" name="Footer Placeholder 5">
            <a:extLst>
              <a:ext uri="{FF2B5EF4-FFF2-40B4-BE49-F238E27FC236}">
                <a16:creationId xmlns:a16="http://schemas.microsoft.com/office/drawing/2014/main" id="{36768512-F8EE-2748-6B6D-40BF0CB57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09044-4F12-E44D-95C7-9C7024A231CC}"/>
              </a:ext>
            </a:extLst>
          </p:cNvPr>
          <p:cNvSpPr>
            <a:spLocks noGrp="1"/>
          </p:cNvSpPr>
          <p:nvPr>
            <p:ph type="sldNum" sz="quarter" idx="12"/>
          </p:nvPr>
        </p:nvSpPr>
        <p:spPr/>
        <p:txBody>
          <a:bodyPr/>
          <a:lstStyle/>
          <a:p>
            <a:fld id="{C3A2C842-DD17-2A48-BFA4-6E27F8474257}" type="slidenum">
              <a:rPr lang="en-US" smtClean="0"/>
              <a:t>‹#›</a:t>
            </a:fld>
            <a:endParaRPr lang="en-US"/>
          </a:p>
        </p:txBody>
      </p:sp>
    </p:spTree>
    <p:extLst>
      <p:ext uri="{BB962C8B-B14F-4D97-AF65-F5344CB8AC3E}">
        <p14:creationId xmlns:p14="http://schemas.microsoft.com/office/powerpoint/2010/main" val="135996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28DA5C-7051-332F-1467-9A79C42DAB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0251541-A390-F79C-BFE0-A431E56FD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330C46-856B-ECFC-EF12-38A6DFB0C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5CFD1-4216-A14C-869C-7DB26A6EFE11}" type="datetimeFigureOut">
              <a:rPr lang="en-US" smtClean="0"/>
              <a:t>3/25/24</a:t>
            </a:fld>
            <a:endParaRPr lang="en-US"/>
          </a:p>
        </p:txBody>
      </p:sp>
      <p:sp>
        <p:nvSpPr>
          <p:cNvPr id="5" name="Footer Placeholder 4">
            <a:extLst>
              <a:ext uri="{FF2B5EF4-FFF2-40B4-BE49-F238E27FC236}">
                <a16:creationId xmlns:a16="http://schemas.microsoft.com/office/drawing/2014/main" id="{438F3694-15A8-5CC7-C770-1E92D1D1B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00AAFC-FFDB-6AE0-2D2A-88CE9962B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2C842-DD17-2A48-BFA4-6E27F8474257}" type="slidenum">
              <a:rPr lang="en-US" smtClean="0"/>
              <a:t>‹#›</a:t>
            </a:fld>
            <a:endParaRPr lang="en-US"/>
          </a:p>
        </p:txBody>
      </p:sp>
    </p:spTree>
    <p:extLst>
      <p:ext uri="{BB962C8B-B14F-4D97-AF65-F5344CB8AC3E}">
        <p14:creationId xmlns:p14="http://schemas.microsoft.com/office/powerpoint/2010/main" val="263594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forbes.com/sites/gilpress/2016/03/23/"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2EF5-8024-6BA3-8008-6151124EDB34}"/>
              </a:ext>
            </a:extLst>
          </p:cNvPr>
          <p:cNvSpPr>
            <a:spLocks noGrp="1"/>
          </p:cNvSpPr>
          <p:nvPr>
            <p:ph type="ctrTitle"/>
          </p:nvPr>
        </p:nvSpPr>
        <p:spPr/>
        <p:txBody>
          <a:bodyPr>
            <a:noAutofit/>
          </a:bodyPr>
          <a:lstStyle/>
          <a:p>
            <a:r>
              <a:rPr lang="en-GB" sz="4400" b="0" i="0" u="none" strike="noStrike" dirty="0">
                <a:effectLst/>
                <a:latin typeface="Arial" panose="020B0604020202020204" pitchFamily="34" charset="0"/>
              </a:rPr>
              <a:t>Dataset Discovery and Exploration: State-of-the-art, Challenges</a:t>
            </a:r>
            <a:br>
              <a:rPr lang="en-GB" sz="4400" dirty="0"/>
            </a:br>
            <a:r>
              <a:rPr lang="en-GB" sz="4400" b="0" i="0" u="none" strike="noStrike" dirty="0">
                <a:effectLst/>
                <a:latin typeface="Arial" panose="020B0604020202020204" pitchFamily="34" charset="0"/>
              </a:rPr>
              <a:t>and Opportunities</a:t>
            </a:r>
            <a:endParaRPr lang="en-US" sz="4400" dirty="0"/>
          </a:p>
        </p:txBody>
      </p:sp>
      <p:sp>
        <p:nvSpPr>
          <p:cNvPr id="3" name="Subtitle 2">
            <a:extLst>
              <a:ext uri="{FF2B5EF4-FFF2-40B4-BE49-F238E27FC236}">
                <a16:creationId xmlns:a16="http://schemas.microsoft.com/office/drawing/2014/main" id="{0D0E0CFF-2490-1207-0F74-FE3BC1183166}"/>
              </a:ext>
            </a:extLst>
          </p:cNvPr>
          <p:cNvSpPr>
            <a:spLocks noGrp="1"/>
          </p:cNvSpPr>
          <p:nvPr>
            <p:ph type="subTitle" idx="1"/>
          </p:nvPr>
        </p:nvSpPr>
        <p:spPr/>
        <p:txBody>
          <a:bodyPr/>
          <a:lstStyle/>
          <a:p>
            <a:endParaRPr lang="en-US" dirty="0"/>
          </a:p>
          <a:p>
            <a:r>
              <a:rPr lang="en-US" dirty="0"/>
              <a:t>Norman Paton and </a:t>
            </a:r>
            <a:r>
              <a:rPr lang="en-US" dirty="0" err="1"/>
              <a:t>Zhenyu</a:t>
            </a:r>
            <a:r>
              <a:rPr lang="en-US" dirty="0"/>
              <a:t> Wu</a:t>
            </a:r>
          </a:p>
          <a:p>
            <a:r>
              <a:rPr lang="en-US" dirty="0"/>
              <a:t>University of Manchester</a:t>
            </a:r>
          </a:p>
          <a:p>
            <a:endParaRPr lang="en-US" dirty="0"/>
          </a:p>
        </p:txBody>
      </p:sp>
    </p:spTree>
    <p:extLst>
      <p:ext uri="{BB962C8B-B14F-4D97-AF65-F5344CB8AC3E}">
        <p14:creationId xmlns:p14="http://schemas.microsoft.com/office/powerpoint/2010/main" val="1157824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7244-0798-193B-319D-6E0B6F1AF358}"/>
              </a:ext>
            </a:extLst>
          </p:cNvPr>
          <p:cNvSpPr>
            <a:spLocks noGrp="1"/>
          </p:cNvSpPr>
          <p:nvPr>
            <p:ph type="title"/>
          </p:nvPr>
        </p:nvSpPr>
        <p:spPr/>
        <p:txBody>
          <a:bodyPr/>
          <a:lstStyle/>
          <a:p>
            <a:r>
              <a:rPr lang="en-US" dirty="0"/>
              <a:t>Similarity: Syntactic</a:t>
            </a:r>
          </a:p>
        </p:txBody>
      </p:sp>
      <p:sp>
        <p:nvSpPr>
          <p:cNvPr id="3" name="Content Placeholder 2">
            <a:extLst>
              <a:ext uri="{FF2B5EF4-FFF2-40B4-BE49-F238E27FC236}">
                <a16:creationId xmlns:a16="http://schemas.microsoft.com/office/drawing/2014/main" id="{75E63C7E-9877-B397-053D-34A89AE1CB8A}"/>
              </a:ext>
            </a:extLst>
          </p:cNvPr>
          <p:cNvSpPr>
            <a:spLocks noGrp="1"/>
          </p:cNvSpPr>
          <p:nvPr>
            <p:ph sz="half" idx="1"/>
          </p:nvPr>
        </p:nvSpPr>
        <p:spPr/>
        <p:txBody>
          <a:bodyPr/>
          <a:lstStyle/>
          <a:p>
            <a:r>
              <a:rPr lang="en-US" dirty="0"/>
              <a:t>Syntactic similarity captures relationships between tokens or collections of tokens.</a:t>
            </a:r>
          </a:p>
          <a:p>
            <a:r>
              <a:rPr lang="en-US" dirty="0"/>
              <a:t>Syntactic similarity may involve complete attribute values, e.g., Jaccard similarity of sets of values.</a:t>
            </a:r>
          </a:p>
          <a:p>
            <a:r>
              <a:rPr lang="en-US" dirty="0"/>
              <a:t>Syntactic similarity may involve partial values, e.g., Jaccard similarity of sets of n-grams.</a:t>
            </a:r>
          </a:p>
        </p:txBody>
      </p:sp>
      <p:sp>
        <p:nvSpPr>
          <p:cNvPr id="4" name="Content Placeholder 3">
            <a:extLst>
              <a:ext uri="{FF2B5EF4-FFF2-40B4-BE49-F238E27FC236}">
                <a16:creationId xmlns:a16="http://schemas.microsoft.com/office/drawing/2014/main" id="{057CCE7B-D7FF-4239-BF91-0118D7CF4E47}"/>
              </a:ext>
            </a:extLst>
          </p:cNvPr>
          <p:cNvSpPr>
            <a:spLocks noGrp="1"/>
          </p:cNvSpPr>
          <p:nvPr>
            <p:ph sz="half" idx="2"/>
          </p:nvPr>
        </p:nvSpPr>
        <p:spPr>
          <a:xfrm>
            <a:off x="6172200" y="1825625"/>
            <a:ext cx="5181600" cy="1325563"/>
          </a:xfrm>
        </p:spPr>
        <p:txBody>
          <a:bodyPr/>
          <a:lstStyle/>
          <a:p>
            <a:pPr marL="0" indent="0">
              <a:buNone/>
            </a:pPr>
            <a:r>
              <a:rPr lang="en-US" dirty="0"/>
              <a:t>Example problem: Given a column C, find other columns that have the largest overlap with C. </a:t>
            </a:r>
          </a:p>
        </p:txBody>
      </p:sp>
      <p:graphicFrame>
        <p:nvGraphicFramePr>
          <p:cNvPr id="5" name="Table 4">
            <a:extLst>
              <a:ext uri="{FF2B5EF4-FFF2-40B4-BE49-F238E27FC236}">
                <a16:creationId xmlns:a16="http://schemas.microsoft.com/office/drawing/2014/main" id="{35C4BE65-A62C-ABFD-D2AA-923FE81337E8}"/>
              </a:ext>
            </a:extLst>
          </p:cNvPr>
          <p:cNvGraphicFramePr>
            <a:graphicFrameLocks noGrp="1"/>
          </p:cNvGraphicFramePr>
          <p:nvPr>
            <p:extLst>
              <p:ext uri="{D42A27DB-BD31-4B8C-83A1-F6EECF244321}">
                <p14:modId xmlns:p14="http://schemas.microsoft.com/office/powerpoint/2010/main" val="3596318619"/>
              </p:ext>
            </p:extLst>
          </p:nvPr>
        </p:nvGraphicFramePr>
        <p:xfrm>
          <a:off x="6345583" y="3471545"/>
          <a:ext cx="909982" cy="1854200"/>
        </p:xfrm>
        <a:graphic>
          <a:graphicData uri="http://schemas.openxmlformats.org/drawingml/2006/table">
            <a:tbl>
              <a:tblPr firstRow="1" bandRow="1">
                <a:tableStyleId>{21E4AEA4-8DFA-4A89-87EB-49C32662AFE0}</a:tableStyleId>
              </a:tblPr>
              <a:tblGrid>
                <a:gridCol w="909982">
                  <a:extLst>
                    <a:ext uri="{9D8B030D-6E8A-4147-A177-3AD203B41FA5}">
                      <a16:colId xmlns:a16="http://schemas.microsoft.com/office/drawing/2014/main" val="681473334"/>
                    </a:ext>
                  </a:extLst>
                </a:gridCol>
              </a:tblGrid>
              <a:tr h="370840">
                <a:tc>
                  <a:txBody>
                    <a:bodyPr/>
                    <a:lstStyle/>
                    <a:p>
                      <a:r>
                        <a:rPr lang="en-US" dirty="0"/>
                        <a:t>C</a:t>
                      </a:r>
                    </a:p>
                  </a:txBody>
                  <a:tcPr/>
                </a:tc>
                <a:extLst>
                  <a:ext uri="{0D108BD9-81ED-4DB2-BD59-A6C34878D82A}">
                    <a16:rowId xmlns:a16="http://schemas.microsoft.com/office/drawing/2014/main" val="528092970"/>
                  </a:ext>
                </a:extLst>
              </a:tr>
              <a:tr h="370840">
                <a:tc>
                  <a:txBody>
                    <a:bodyPr/>
                    <a:lstStyle/>
                    <a:p>
                      <a:r>
                        <a:rPr lang="en-US" dirty="0"/>
                        <a:t>A</a:t>
                      </a:r>
                    </a:p>
                  </a:txBody>
                  <a:tcPr/>
                </a:tc>
                <a:extLst>
                  <a:ext uri="{0D108BD9-81ED-4DB2-BD59-A6C34878D82A}">
                    <a16:rowId xmlns:a16="http://schemas.microsoft.com/office/drawing/2014/main" val="763386524"/>
                  </a:ext>
                </a:extLst>
              </a:tr>
              <a:tr h="370840">
                <a:tc>
                  <a:txBody>
                    <a:bodyPr/>
                    <a:lstStyle/>
                    <a:p>
                      <a:r>
                        <a:rPr lang="en-US" dirty="0"/>
                        <a:t>B</a:t>
                      </a:r>
                    </a:p>
                  </a:txBody>
                  <a:tcPr/>
                </a:tc>
                <a:extLst>
                  <a:ext uri="{0D108BD9-81ED-4DB2-BD59-A6C34878D82A}">
                    <a16:rowId xmlns:a16="http://schemas.microsoft.com/office/drawing/2014/main" val="3282193408"/>
                  </a:ext>
                </a:extLst>
              </a:tr>
              <a:tr h="370840">
                <a:tc>
                  <a:txBody>
                    <a:bodyPr/>
                    <a:lstStyle/>
                    <a:p>
                      <a:r>
                        <a:rPr lang="en-US" dirty="0"/>
                        <a:t>C</a:t>
                      </a:r>
                    </a:p>
                  </a:txBody>
                  <a:tcPr/>
                </a:tc>
                <a:extLst>
                  <a:ext uri="{0D108BD9-81ED-4DB2-BD59-A6C34878D82A}">
                    <a16:rowId xmlns:a16="http://schemas.microsoft.com/office/drawing/2014/main" val="1369610626"/>
                  </a:ext>
                </a:extLst>
              </a:tr>
              <a:tr h="370840">
                <a:tc>
                  <a:txBody>
                    <a:bodyPr/>
                    <a:lstStyle/>
                    <a:p>
                      <a:r>
                        <a:rPr lang="en-US" dirty="0"/>
                        <a:t>D</a:t>
                      </a:r>
                    </a:p>
                  </a:txBody>
                  <a:tcPr/>
                </a:tc>
                <a:extLst>
                  <a:ext uri="{0D108BD9-81ED-4DB2-BD59-A6C34878D82A}">
                    <a16:rowId xmlns:a16="http://schemas.microsoft.com/office/drawing/2014/main" val="1679596182"/>
                  </a:ext>
                </a:extLst>
              </a:tr>
            </a:tbl>
          </a:graphicData>
        </a:graphic>
      </p:graphicFrame>
      <p:graphicFrame>
        <p:nvGraphicFramePr>
          <p:cNvPr id="6" name="Table 5">
            <a:extLst>
              <a:ext uri="{FF2B5EF4-FFF2-40B4-BE49-F238E27FC236}">
                <a16:creationId xmlns:a16="http://schemas.microsoft.com/office/drawing/2014/main" id="{7D2D17FC-9C26-9507-01C2-B03D7928E8C7}"/>
              </a:ext>
            </a:extLst>
          </p:cNvPr>
          <p:cNvGraphicFramePr>
            <a:graphicFrameLocks noGrp="1"/>
          </p:cNvGraphicFramePr>
          <p:nvPr>
            <p:extLst>
              <p:ext uri="{D42A27DB-BD31-4B8C-83A1-F6EECF244321}">
                <p14:modId xmlns:p14="http://schemas.microsoft.com/office/powerpoint/2010/main" val="3666956615"/>
              </p:ext>
            </p:extLst>
          </p:nvPr>
        </p:nvGraphicFramePr>
        <p:xfrm>
          <a:off x="7613926" y="3471545"/>
          <a:ext cx="909982" cy="1854200"/>
        </p:xfrm>
        <a:graphic>
          <a:graphicData uri="http://schemas.openxmlformats.org/drawingml/2006/table">
            <a:tbl>
              <a:tblPr firstRow="1" bandRow="1">
                <a:tableStyleId>{93296810-A885-4BE3-A3E7-6D5BEEA58F35}</a:tableStyleId>
              </a:tblPr>
              <a:tblGrid>
                <a:gridCol w="909982">
                  <a:extLst>
                    <a:ext uri="{9D8B030D-6E8A-4147-A177-3AD203B41FA5}">
                      <a16:colId xmlns:a16="http://schemas.microsoft.com/office/drawing/2014/main" val="681473334"/>
                    </a:ext>
                  </a:extLst>
                </a:gridCol>
              </a:tblGrid>
              <a:tr h="370840">
                <a:tc>
                  <a:txBody>
                    <a:bodyPr/>
                    <a:lstStyle/>
                    <a:p>
                      <a:r>
                        <a:rPr lang="en-US" b="1" dirty="0"/>
                        <a:t>C1</a:t>
                      </a:r>
                    </a:p>
                  </a:txBody>
                  <a:tcPr/>
                </a:tc>
                <a:extLst>
                  <a:ext uri="{0D108BD9-81ED-4DB2-BD59-A6C34878D82A}">
                    <a16:rowId xmlns:a16="http://schemas.microsoft.com/office/drawing/2014/main" val="528092970"/>
                  </a:ext>
                </a:extLst>
              </a:tr>
              <a:tr h="370840">
                <a:tc>
                  <a:txBody>
                    <a:bodyPr/>
                    <a:lstStyle/>
                    <a:p>
                      <a:r>
                        <a:rPr lang="en-US" b="0" dirty="0"/>
                        <a:t>A</a:t>
                      </a:r>
                    </a:p>
                  </a:txBody>
                  <a:tcPr/>
                </a:tc>
                <a:extLst>
                  <a:ext uri="{0D108BD9-81ED-4DB2-BD59-A6C34878D82A}">
                    <a16:rowId xmlns:a16="http://schemas.microsoft.com/office/drawing/2014/main" val="763386524"/>
                  </a:ext>
                </a:extLst>
              </a:tr>
              <a:tr h="370840">
                <a:tc>
                  <a:txBody>
                    <a:bodyPr/>
                    <a:lstStyle/>
                    <a:p>
                      <a:r>
                        <a:rPr lang="en-US" b="0" dirty="0"/>
                        <a:t>C</a:t>
                      </a:r>
                    </a:p>
                  </a:txBody>
                  <a:tcPr/>
                </a:tc>
                <a:extLst>
                  <a:ext uri="{0D108BD9-81ED-4DB2-BD59-A6C34878D82A}">
                    <a16:rowId xmlns:a16="http://schemas.microsoft.com/office/drawing/2014/main" val="3282193408"/>
                  </a:ext>
                </a:extLst>
              </a:tr>
              <a:tr h="370840">
                <a:tc>
                  <a:txBody>
                    <a:bodyPr/>
                    <a:lstStyle/>
                    <a:p>
                      <a:r>
                        <a:rPr lang="en-US" b="0" dirty="0"/>
                        <a:t>E</a:t>
                      </a:r>
                    </a:p>
                  </a:txBody>
                  <a:tcPr/>
                </a:tc>
                <a:extLst>
                  <a:ext uri="{0D108BD9-81ED-4DB2-BD59-A6C34878D82A}">
                    <a16:rowId xmlns:a16="http://schemas.microsoft.com/office/drawing/2014/main" val="1369610626"/>
                  </a:ext>
                </a:extLst>
              </a:tr>
              <a:tr h="370840">
                <a:tc>
                  <a:txBody>
                    <a:bodyPr/>
                    <a:lstStyle/>
                    <a:p>
                      <a:r>
                        <a:rPr lang="en-US" b="0" dirty="0"/>
                        <a:t>F</a:t>
                      </a:r>
                    </a:p>
                  </a:txBody>
                  <a:tcPr/>
                </a:tc>
                <a:extLst>
                  <a:ext uri="{0D108BD9-81ED-4DB2-BD59-A6C34878D82A}">
                    <a16:rowId xmlns:a16="http://schemas.microsoft.com/office/drawing/2014/main" val="1679596182"/>
                  </a:ext>
                </a:extLst>
              </a:tr>
            </a:tbl>
          </a:graphicData>
        </a:graphic>
      </p:graphicFrame>
      <p:graphicFrame>
        <p:nvGraphicFramePr>
          <p:cNvPr id="7" name="Table 6">
            <a:extLst>
              <a:ext uri="{FF2B5EF4-FFF2-40B4-BE49-F238E27FC236}">
                <a16:creationId xmlns:a16="http://schemas.microsoft.com/office/drawing/2014/main" id="{BA128F81-1F91-D955-E506-FE25D20CBDAE}"/>
              </a:ext>
            </a:extLst>
          </p:cNvPr>
          <p:cNvGraphicFramePr>
            <a:graphicFrameLocks noGrp="1"/>
          </p:cNvGraphicFramePr>
          <p:nvPr>
            <p:extLst>
              <p:ext uri="{D42A27DB-BD31-4B8C-83A1-F6EECF244321}">
                <p14:modId xmlns:p14="http://schemas.microsoft.com/office/powerpoint/2010/main" val="4045218973"/>
              </p:ext>
            </p:extLst>
          </p:nvPr>
        </p:nvGraphicFramePr>
        <p:xfrm>
          <a:off x="9028872" y="3286125"/>
          <a:ext cx="909982" cy="2225040"/>
        </p:xfrm>
        <a:graphic>
          <a:graphicData uri="http://schemas.openxmlformats.org/drawingml/2006/table">
            <a:tbl>
              <a:tblPr firstRow="1" bandRow="1">
                <a:tableStyleId>{93296810-A885-4BE3-A3E7-6D5BEEA58F35}</a:tableStyleId>
              </a:tblPr>
              <a:tblGrid>
                <a:gridCol w="909982">
                  <a:extLst>
                    <a:ext uri="{9D8B030D-6E8A-4147-A177-3AD203B41FA5}">
                      <a16:colId xmlns:a16="http://schemas.microsoft.com/office/drawing/2014/main" val="681473334"/>
                    </a:ext>
                  </a:extLst>
                </a:gridCol>
              </a:tblGrid>
              <a:tr h="370840">
                <a:tc>
                  <a:txBody>
                    <a:bodyPr/>
                    <a:lstStyle/>
                    <a:p>
                      <a:r>
                        <a:rPr lang="en-US" dirty="0"/>
                        <a:t>C2</a:t>
                      </a:r>
                    </a:p>
                  </a:txBody>
                  <a:tcPr/>
                </a:tc>
                <a:extLst>
                  <a:ext uri="{0D108BD9-81ED-4DB2-BD59-A6C34878D82A}">
                    <a16:rowId xmlns:a16="http://schemas.microsoft.com/office/drawing/2014/main" val="528092970"/>
                  </a:ext>
                </a:extLst>
              </a:tr>
              <a:tr h="370840">
                <a:tc>
                  <a:txBody>
                    <a:bodyPr/>
                    <a:lstStyle/>
                    <a:p>
                      <a:r>
                        <a:rPr lang="en-US" dirty="0"/>
                        <a:t>A</a:t>
                      </a:r>
                    </a:p>
                  </a:txBody>
                  <a:tcPr/>
                </a:tc>
                <a:extLst>
                  <a:ext uri="{0D108BD9-81ED-4DB2-BD59-A6C34878D82A}">
                    <a16:rowId xmlns:a16="http://schemas.microsoft.com/office/drawing/2014/main" val="763386524"/>
                  </a:ext>
                </a:extLst>
              </a:tr>
              <a:tr h="370840">
                <a:tc>
                  <a:txBody>
                    <a:bodyPr/>
                    <a:lstStyle/>
                    <a:p>
                      <a:r>
                        <a:rPr lang="en-US" dirty="0"/>
                        <a:t>B</a:t>
                      </a:r>
                    </a:p>
                  </a:txBody>
                  <a:tcPr/>
                </a:tc>
                <a:extLst>
                  <a:ext uri="{0D108BD9-81ED-4DB2-BD59-A6C34878D82A}">
                    <a16:rowId xmlns:a16="http://schemas.microsoft.com/office/drawing/2014/main" val="3282193408"/>
                  </a:ext>
                </a:extLst>
              </a:tr>
              <a:tr h="370840">
                <a:tc>
                  <a:txBody>
                    <a:bodyPr/>
                    <a:lstStyle/>
                    <a:p>
                      <a:r>
                        <a:rPr lang="en-US" dirty="0"/>
                        <a:t>C</a:t>
                      </a:r>
                    </a:p>
                  </a:txBody>
                  <a:tcPr/>
                </a:tc>
                <a:extLst>
                  <a:ext uri="{0D108BD9-81ED-4DB2-BD59-A6C34878D82A}">
                    <a16:rowId xmlns:a16="http://schemas.microsoft.com/office/drawing/2014/main" val="1369610626"/>
                  </a:ext>
                </a:extLst>
              </a:tr>
              <a:tr h="370840">
                <a:tc>
                  <a:txBody>
                    <a:bodyPr/>
                    <a:lstStyle/>
                    <a:p>
                      <a:r>
                        <a:rPr lang="en-US" dirty="0"/>
                        <a:t>E</a:t>
                      </a:r>
                    </a:p>
                  </a:txBody>
                  <a:tcPr/>
                </a:tc>
                <a:extLst>
                  <a:ext uri="{0D108BD9-81ED-4DB2-BD59-A6C34878D82A}">
                    <a16:rowId xmlns:a16="http://schemas.microsoft.com/office/drawing/2014/main" val="974949832"/>
                  </a:ext>
                </a:extLst>
              </a:tr>
              <a:tr h="370840">
                <a:tc>
                  <a:txBody>
                    <a:bodyPr/>
                    <a:lstStyle/>
                    <a:p>
                      <a:r>
                        <a:rPr lang="en-US" dirty="0"/>
                        <a:t>F</a:t>
                      </a:r>
                    </a:p>
                  </a:txBody>
                  <a:tcPr/>
                </a:tc>
                <a:extLst>
                  <a:ext uri="{0D108BD9-81ED-4DB2-BD59-A6C34878D82A}">
                    <a16:rowId xmlns:a16="http://schemas.microsoft.com/office/drawing/2014/main" val="1679596182"/>
                  </a:ext>
                </a:extLst>
              </a:tr>
            </a:tbl>
          </a:graphicData>
        </a:graphic>
      </p:graphicFrame>
      <p:graphicFrame>
        <p:nvGraphicFramePr>
          <p:cNvPr id="9" name="Table 8">
            <a:extLst>
              <a:ext uri="{FF2B5EF4-FFF2-40B4-BE49-F238E27FC236}">
                <a16:creationId xmlns:a16="http://schemas.microsoft.com/office/drawing/2014/main" id="{83B2B0DC-65E5-B9E5-B28A-104630D5916D}"/>
              </a:ext>
            </a:extLst>
          </p:cNvPr>
          <p:cNvGraphicFramePr>
            <a:graphicFrameLocks noGrp="1"/>
          </p:cNvGraphicFramePr>
          <p:nvPr>
            <p:extLst>
              <p:ext uri="{D42A27DB-BD31-4B8C-83A1-F6EECF244321}">
                <p14:modId xmlns:p14="http://schemas.microsoft.com/office/powerpoint/2010/main" val="2311640293"/>
              </p:ext>
            </p:extLst>
          </p:nvPr>
        </p:nvGraphicFramePr>
        <p:xfrm>
          <a:off x="10443818" y="3842385"/>
          <a:ext cx="909982" cy="1112520"/>
        </p:xfrm>
        <a:graphic>
          <a:graphicData uri="http://schemas.openxmlformats.org/drawingml/2006/table">
            <a:tbl>
              <a:tblPr firstRow="1" bandRow="1">
                <a:tableStyleId>{93296810-A885-4BE3-A3E7-6D5BEEA58F35}</a:tableStyleId>
              </a:tblPr>
              <a:tblGrid>
                <a:gridCol w="909982">
                  <a:extLst>
                    <a:ext uri="{9D8B030D-6E8A-4147-A177-3AD203B41FA5}">
                      <a16:colId xmlns:a16="http://schemas.microsoft.com/office/drawing/2014/main" val="681473334"/>
                    </a:ext>
                  </a:extLst>
                </a:gridCol>
              </a:tblGrid>
              <a:tr h="370840">
                <a:tc>
                  <a:txBody>
                    <a:bodyPr/>
                    <a:lstStyle/>
                    <a:p>
                      <a:r>
                        <a:rPr lang="en-US" dirty="0"/>
                        <a:t>C3</a:t>
                      </a:r>
                    </a:p>
                  </a:txBody>
                  <a:tcPr/>
                </a:tc>
                <a:extLst>
                  <a:ext uri="{0D108BD9-81ED-4DB2-BD59-A6C34878D82A}">
                    <a16:rowId xmlns:a16="http://schemas.microsoft.com/office/drawing/2014/main" val="528092970"/>
                  </a:ext>
                </a:extLst>
              </a:tr>
              <a:tr h="370840">
                <a:tc>
                  <a:txBody>
                    <a:bodyPr/>
                    <a:lstStyle/>
                    <a:p>
                      <a:r>
                        <a:rPr lang="en-US" dirty="0"/>
                        <a:t>A</a:t>
                      </a:r>
                    </a:p>
                  </a:txBody>
                  <a:tcPr/>
                </a:tc>
                <a:extLst>
                  <a:ext uri="{0D108BD9-81ED-4DB2-BD59-A6C34878D82A}">
                    <a16:rowId xmlns:a16="http://schemas.microsoft.com/office/drawing/2014/main" val="763386524"/>
                  </a:ext>
                </a:extLst>
              </a:tr>
              <a:tr h="370840">
                <a:tc>
                  <a:txBody>
                    <a:bodyPr/>
                    <a:lstStyle/>
                    <a:p>
                      <a:r>
                        <a:rPr lang="en-US" b="0" dirty="0"/>
                        <a:t>B</a:t>
                      </a:r>
                    </a:p>
                  </a:txBody>
                  <a:tcPr/>
                </a:tc>
                <a:extLst>
                  <a:ext uri="{0D108BD9-81ED-4DB2-BD59-A6C34878D82A}">
                    <a16:rowId xmlns:a16="http://schemas.microsoft.com/office/drawing/2014/main" val="3282193408"/>
                  </a:ext>
                </a:extLst>
              </a:tr>
            </a:tbl>
          </a:graphicData>
        </a:graphic>
      </p:graphicFrame>
      <p:sp>
        <p:nvSpPr>
          <p:cNvPr id="10" name="TextBox 9">
            <a:extLst>
              <a:ext uri="{FF2B5EF4-FFF2-40B4-BE49-F238E27FC236}">
                <a16:creationId xmlns:a16="http://schemas.microsoft.com/office/drawing/2014/main" id="{7A54D33F-7D42-44F5-360D-838212887BBF}"/>
              </a:ext>
            </a:extLst>
          </p:cNvPr>
          <p:cNvSpPr txBox="1"/>
          <p:nvPr/>
        </p:nvSpPr>
        <p:spPr>
          <a:xfrm>
            <a:off x="8626349" y="4213979"/>
            <a:ext cx="300082" cy="369332"/>
          </a:xfrm>
          <a:prstGeom prst="rect">
            <a:avLst/>
          </a:prstGeom>
          <a:noFill/>
        </p:spPr>
        <p:txBody>
          <a:bodyPr wrap="none" rtlCol="0">
            <a:spAutoFit/>
          </a:bodyPr>
          <a:lstStyle/>
          <a:p>
            <a:r>
              <a:rPr lang="en-US" dirty="0"/>
              <a:t>&lt;</a:t>
            </a:r>
          </a:p>
        </p:txBody>
      </p:sp>
      <p:sp>
        <p:nvSpPr>
          <p:cNvPr id="12" name="TextBox 11">
            <a:extLst>
              <a:ext uri="{FF2B5EF4-FFF2-40B4-BE49-F238E27FC236}">
                <a16:creationId xmlns:a16="http://schemas.microsoft.com/office/drawing/2014/main" id="{3072C9B1-64A6-A782-AC45-5666D63637F4}"/>
              </a:ext>
            </a:extLst>
          </p:cNvPr>
          <p:cNvSpPr txBox="1"/>
          <p:nvPr/>
        </p:nvSpPr>
        <p:spPr>
          <a:xfrm>
            <a:off x="10031620" y="4213979"/>
            <a:ext cx="300082" cy="369332"/>
          </a:xfrm>
          <a:prstGeom prst="rect">
            <a:avLst/>
          </a:prstGeom>
          <a:noFill/>
        </p:spPr>
        <p:txBody>
          <a:bodyPr wrap="none" rtlCol="0">
            <a:spAutoFit/>
          </a:bodyPr>
          <a:lstStyle/>
          <a:p>
            <a:r>
              <a:rPr lang="en-US" dirty="0"/>
              <a:t>&gt;</a:t>
            </a:r>
          </a:p>
        </p:txBody>
      </p:sp>
      <p:sp>
        <p:nvSpPr>
          <p:cNvPr id="13" name="TextBox 12">
            <a:extLst>
              <a:ext uri="{FF2B5EF4-FFF2-40B4-BE49-F238E27FC236}">
                <a16:creationId xmlns:a16="http://schemas.microsoft.com/office/drawing/2014/main" id="{D4331C3F-69AC-4A51-EBB2-647A2CB0CEED}"/>
              </a:ext>
            </a:extLst>
          </p:cNvPr>
          <p:cNvSpPr txBox="1"/>
          <p:nvPr/>
        </p:nvSpPr>
        <p:spPr>
          <a:xfrm>
            <a:off x="6172200" y="5742205"/>
            <a:ext cx="5933099" cy="646331"/>
          </a:xfrm>
          <a:prstGeom prst="rect">
            <a:avLst/>
          </a:prstGeom>
          <a:noFill/>
          <a:ln w="12700">
            <a:solidFill>
              <a:schemeClr val="tx1"/>
            </a:solidFill>
          </a:ln>
        </p:spPr>
        <p:txBody>
          <a:bodyPr wrap="none" rtlCol="0">
            <a:spAutoFit/>
          </a:bodyPr>
          <a:lstStyle/>
          <a:p>
            <a:r>
              <a:rPr lang="en-US" dirty="0" err="1"/>
              <a:t>Erkang</a:t>
            </a:r>
            <a:r>
              <a:rPr lang="en-US" dirty="0"/>
              <a:t> Zhu, et al., JOSIE: Overlap Set Similarity Search for </a:t>
            </a:r>
          </a:p>
          <a:p>
            <a:r>
              <a:rPr lang="en-US" dirty="0"/>
              <a:t>Finding Joinable Tables in Data Lakes. SIGMOD 2019: 847-864</a:t>
            </a:r>
          </a:p>
        </p:txBody>
      </p:sp>
    </p:spTree>
    <p:extLst>
      <p:ext uri="{BB962C8B-B14F-4D97-AF65-F5344CB8AC3E}">
        <p14:creationId xmlns:p14="http://schemas.microsoft.com/office/powerpoint/2010/main" val="331919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6B6D-100F-DDAB-E0D1-11B4712ADDCC}"/>
              </a:ext>
            </a:extLst>
          </p:cNvPr>
          <p:cNvSpPr>
            <a:spLocks noGrp="1"/>
          </p:cNvSpPr>
          <p:nvPr>
            <p:ph type="title"/>
          </p:nvPr>
        </p:nvSpPr>
        <p:spPr/>
        <p:txBody>
          <a:bodyPr/>
          <a:lstStyle/>
          <a:p>
            <a:r>
              <a:rPr lang="en-US" dirty="0"/>
              <a:t>Similarity: Semantic</a:t>
            </a:r>
          </a:p>
        </p:txBody>
      </p:sp>
      <p:sp>
        <p:nvSpPr>
          <p:cNvPr id="4" name="Content Placeholder 3">
            <a:extLst>
              <a:ext uri="{FF2B5EF4-FFF2-40B4-BE49-F238E27FC236}">
                <a16:creationId xmlns:a16="http://schemas.microsoft.com/office/drawing/2014/main" id="{52D0A932-B2E2-C499-C4D4-D29953026912}"/>
              </a:ext>
            </a:extLst>
          </p:cNvPr>
          <p:cNvSpPr>
            <a:spLocks noGrp="1"/>
          </p:cNvSpPr>
          <p:nvPr>
            <p:ph sz="half" idx="1"/>
          </p:nvPr>
        </p:nvSpPr>
        <p:spPr/>
        <p:txBody>
          <a:bodyPr>
            <a:normAutofit fontScale="92500"/>
          </a:bodyPr>
          <a:lstStyle/>
          <a:p>
            <a:r>
              <a:rPr lang="en-US" dirty="0"/>
              <a:t>Semantic similarity captures relationships between the meaning of table, column, row or cell values, which may or may not be syntactically similar.</a:t>
            </a:r>
          </a:p>
          <a:p>
            <a:r>
              <a:rPr lang="en-US" dirty="0"/>
              <a:t>Semantic similarity then often builds on word embeddings or language models to identify relationships between data model constructs.</a:t>
            </a:r>
          </a:p>
          <a:p>
            <a:endParaRPr lang="en-US" dirty="0"/>
          </a:p>
        </p:txBody>
      </p:sp>
      <p:sp>
        <p:nvSpPr>
          <p:cNvPr id="5" name="Content Placeholder 4">
            <a:extLst>
              <a:ext uri="{FF2B5EF4-FFF2-40B4-BE49-F238E27FC236}">
                <a16:creationId xmlns:a16="http://schemas.microsoft.com/office/drawing/2014/main" id="{183614EF-75D8-16CC-8DC6-B567F6D9FD64}"/>
              </a:ext>
            </a:extLst>
          </p:cNvPr>
          <p:cNvSpPr>
            <a:spLocks noGrp="1"/>
          </p:cNvSpPr>
          <p:nvPr>
            <p:ph sz="half" idx="2"/>
          </p:nvPr>
        </p:nvSpPr>
        <p:spPr>
          <a:xfrm>
            <a:off x="6172199" y="1825625"/>
            <a:ext cx="5695123" cy="1325563"/>
          </a:xfrm>
        </p:spPr>
        <p:txBody>
          <a:bodyPr>
            <a:normAutofit fontScale="92500"/>
          </a:bodyPr>
          <a:lstStyle/>
          <a:p>
            <a:pPr marL="0" indent="0">
              <a:buNone/>
            </a:pPr>
            <a:r>
              <a:rPr lang="en-US" dirty="0"/>
              <a:t>Task-specific embeddings can be created, e.g., for column comparison using by fine-tuning with contrastive learning.</a:t>
            </a:r>
          </a:p>
        </p:txBody>
      </p:sp>
      <p:pic>
        <p:nvPicPr>
          <p:cNvPr id="9" name="Picture 8" descr="A diagram of a model&#10;&#10;Description automatically generated">
            <a:extLst>
              <a:ext uri="{FF2B5EF4-FFF2-40B4-BE49-F238E27FC236}">
                <a16:creationId xmlns:a16="http://schemas.microsoft.com/office/drawing/2014/main" id="{425CAA8A-63C5-CC90-8743-6BEDF6F53E4E}"/>
              </a:ext>
            </a:extLst>
          </p:cNvPr>
          <p:cNvPicPr>
            <a:picLocks noChangeAspect="1"/>
          </p:cNvPicPr>
          <p:nvPr/>
        </p:nvPicPr>
        <p:blipFill rotWithShape="1">
          <a:blip r:embed="rId2"/>
          <a:srcRect t="7144"/>
          <a:stretch/>
        </p:blipFill>
        <p:spPr>
          <a:xfrm>
            <a:off x="5698740" y="2984740"/>
            <a:ext cx="6493260" cy="3508135"/>
          </a:xfrm>
          <a:prstGeom prst="rect">
            <a:avLst/>
          </a:prstGeom>
        </p:spPr>
      </p:pic>
      <p:sp>
        <p:nvSpPr>
          <p:cNvPr id="10" name="TextBox 9">
            <a:extLst>
              <a:ext uri="{FF2B5EF4-FFF2-40B4-BE49-F238E27FC236}">
                <a16:creationId xmlns:a16="http://schemas.microsoft.com/office/drawing/2014/main" id="{E4A5F517-42D1-4ED2-4819-18E3327052F3}"/>
              </a:ext>
            </a:extLst>
          </p:cNvPr>
          <p:cNvSpPr txBox="1"/>
          <p:nvPr/>
        </p:nvSpPr>
        <p:spPr>
          <a:xfrm>
            <a:off x="838201" y="5761464"/>
            <a:ext cx="5333998" cy="830997"/>
          </a:xfrm>
          <a:prstGeom prst="rect">
            <a:avLst/>
          </a:prstGeom>
          <a:noFill/>
          <a:ln w="12700">
            <a:solidFill>
              <a:schemeClr val="tx1"/>
            </a:solidFill>
          </a:ln>
        </p:spPr>
        <p:txBody>
          <a:bodyPr wrap="square" rtlCol="0">
            <a:spAutoFit/>
          </a:bodyPr>
          <a:lstStyle/>
          <a:p>
            <a:r>
              <a:rPr lang="en-US" sz="1600" dirty="0"/>
              <a:t>Grace Fan, et al., Semantics-aware Dataset Discovery from Data Lakes with Contextualized Column-based Representation Learning. PVLDB 16(7): 1726-1739 (2023)</a:t>
            </a:r>
          </a:p>
        </p:txBody>
      </p:sp>
    </p:spTree>
    <p:extLst>
      <p:ext uri="{BB962C8B-B14F-4D97-AF65-F5344CB8AC3E}">
        <p14:creationId xmlns:p14="http://schemas.microsoft.com/office/powerpoint/2010/main" val="165021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59386-6386-ED7B-27F0-E721CF3D343B}"/>
              </a:ext>
            </a:extLst>
          </p:cNvPr>
          <p:cNvSpPr>
            <a:spLocks noGrp="1"/>
          </p:cNvSpPr>
          <p:nvPr>
            <p:ph type="title"/>
          </p:nvPr>
        </p:nvSpPr>
        <p:spPr/>
        <p:txBody>
          <a:bodyPr/>
          <a:lstStyle/>
          <a:p>
            <a:r>
              <a:rPr lang="en-US" dirty="0"/>
              <a:t>Similarity: Scaling it Up</a:t>
            </a:r>
          </a:p>
        </p:txBody>
      </p:sp>
      <p:sp>
        <p:nvSpPr>
          <p:cNvPr id="3" name="Content Placeholder 2">
            <a:extLst>
              <a:ext uri="{FF2B5EF4-FFF2-40B4-BE49-F238E27FC236}">
                <a16:creationId xmlns:a16="http://schemas.microsoft.com/office/drawing/2014/main" id="{D6E638FD-6262-B7D4-E99E-E1878CD89805}"/>
              </a:ext>
            </a:extLst>
          </p:cNvPr>
          <p:cNvSpPr>
            <a:spLocks noGrp="1"/>
          </p:cNvSpPr>
          <p:nvPr>
            <p:ph sz="half" idx="1"/>
          </p:nvPr>
        </p:nvSpPr>
        <p:spPr/>
        <p:txBody>
          <a:bodyPr>
            <a:normAutofit fontScale="92500" lnSpcReduction="10000"/>
          </a:bodyPr>
          <a:lstStyle/>
          <a:p>
            <a:pPr marL="0" indent="0">
              <a:buNone/>
            </a:pPr>
            <a:r>
              <a:rPr lang="en-US" dirty="0"/>
              <a:t>Identifying similarity at scale tends to involve indexes, which may be:</a:t>
            </a:r>
          </a:p>
          <a:p>
            <a:r>
              <a:rPr lang="en-US" dirty="0"/>
              <a:t>Within algorithms (e.g., JOSIE from Syntactic Similarity has an inverted index linking values to collections).</a:t>
            </a:r>
          </a:p>
          <a:p>
            <a:r>
              <a:rPr lang="en-US" dirty="0"/>
              <a:t>Generic structures (e.g., Locality Sensitive Hashing (LSH) has been used by several search and navigation proposals).</a:t>
            </a:r>
          </a:p>
        </p:txBody>
      </p:sp>
      <p:sp>
        <p:nvSpPr>
          <p:cNvPr id="4" name="Content Placeholder 3">
            <a:extLst>
              <a:ext uri="{FF2B5EF4-FFF2-40B4-BE49-F238E27FC236}">
                <a16:creationId xmlns:a16="http://schemas.microsoft.com/office/drawing/2014/main" id="{73B4AB77-0FC1-ECF5-6987-FBC2712884C8}"/>
              </a:ext>
            </a:extLst>
          </p:cNvPr>
          <p:cNvSpPr>
            <a:spLocks noGrp="1"/>
          </p:cNvSpPr>
          <p:nvPr>
            <p:ph sz="half" idx="2"/>
          </p:nvPr>
        </p:nvSpPr>
        <p:spPr/>
        <p:txBody>
          <a:bodyPr>
            <a:normAutofit fontScale="92500" lnSpcReduction="10000"/>
          </a:bodyPr>
          <a:lstStyle/>
          <a:p>
            <a:pPr marL="0" indent="0">
              <a:buNone/>
            </a:pPr>
            <a:r>
              <a:rPr lang="en-US" dirty="0"/>
              <a:t>In LSH:</a:t>
            </a:r>
          </a:p>
          <a:p>
            <a:r>
              <a:rPr lang="en-US" dirty="0"/>
              <a:t>similar values → similar hash code. Collisions in the hash table represent </a:t>
            </a:r>
            <a:r>
              <a:rPr lang="en-US" i="1" dirty="0"/>
              <a:t>potential</a:t>
            </a:r>
            <a:r>
              <a:rPr lang="en-US" dirty="0"/>
              <a:t> duplicates.</a:t>
            </a:r>
          </a:p>
          <a:p>
            <a:r>
              <a:rPr lang="en-US" dirty="0"/>
              <a:t>For a given hash function, similar values can have different hash codes, so several different hash functions/tables are used.</a:t>
            </a:r>
          </a:p>
          <a:p>
            <a:r>
              <a:rPr lang="en-US" dirty="0"/>
              <a:t>LSH can be used to approximate several classical similarity measures, such as Jaccard or Cosine.</a:t>
            </a:r>
          </a:p>
        </p:txBody>
      </p:sp>
      <p:sp>
        <p:nvSpPr>
          <p:cNvPr id="5" name="TextBox 4">
            <a:extLst>
              <a:ext uri="{FF2B5EF4-FFF2-40B4-BE49-F238E27FC236}">
                <a16:creationId xmlns:a16="http://schemas.microsoft.com/office/drawing/2014/main" id="{CFB90340-1ACD-58CA-8276-3967F2E1E8D4}"/>
              </a:ext>
            </a:extLst>
          </p:cNvPr>
          <p:cNvSpPr txBox="1"/>
          <p:nvPr/>
        </p:nvSpPr>
        <p:spPr>
          <a:xfrm>
            <a:off x="838200" y="5388570"/>
            <a:ext cx="5008872" cy="923330"/>
          </a:xfrm>
          <a:prstGeom prst="rect">
            <a:avLst/>
          </a:prstGeom>
          <a:noFill/>
          <a:ln w="12700">
            <a:solidFill>
              <a:schemeClr val="tx1"/>
            </a:solidFill>
          </a:ln>
        </p:spPr>
        <p:txBody>
          <a:bodyPr wrap="none" rtlCol="0">
            <a:spAutoFit/>
          </a:bodyPr>
          <a:lstStyle/>
          <a:p>
            <a:r>
              <a:rPr lang="en-US" dirty="0"/>
              <a:t>Mayank </a:t>
            </a:r>
            <a:r>
              <a:rPr lang="en-US" dirty="0" err="1"/>
              <a:t>Bawa</a:t>
            </a:r>
            <a:r>
              <a:rPr lang="en-US" dirty="0"/>
              <a:t>, Tyson </a:t>
            </a:r>
            <a:r>
              <a:rPr lang="en-US" dirty="0" err="1"/>
              <a:t>Condie</a:t>
            </a:r>
            <a:r>
              <a:rPr lang="en-US" dirty="0"/>
              <a:t>, Prasanna Ganesan: </a:t>
            </a:r>
          </a:p>
          <a:p>
            <a:r>
              <a:rPr lang="en-US" dirty="0"/>
              <a:t>LSH forest: self-tuning indexes for similarity search. </a:t>
            </a:r>
          </a:p>
          <a:p>
            <a:r>
              <a:rPr lang="en-US" dirty="0"/>
              <a:t>WWW 2005: 651-660</a:t>
            </a:r>
          </a:p>
        </p:txBody>
      </p:sp>
    </p:spTree>
    <p:extLst>
      <p:ext uri="{BB962C8B-B14F-4D97-AF65-F5344CB8AC3E}">
        <p14:creationId xmlns:p14="http://schemas.microsoft.com/office/powerpoint/2010/main" val="183734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1C718-A572-1257-B224-905EC0BA29C4}"/>
              </a:ext>
            </a:extLst>
          </p:cNvPr>
          <p:cNvSpPr>
            <a:spLocks noGrp="1"/>
          </p:cNvSpPr>
          <p:nvPr>
            <p:ph type="title"/>
          </p:nvPr>
        </p:nvSpPr>
        <p:spPr/>
        <p:txBody>
          <a:bodyPr/>
          <a:lstStyle/>
          <a:p>
            <a:r>
              <a:rPr lang="en-US" dirty="0"/>
              <a:t>Demonstration Notebook</a:t>
            </a:r>
          </a:p>
        </p:txBody>
      </p:sp>
      <p:sp>
        <p:nvSpPr>
          <p:cNvPr id="7" name="Content Placeholder 6">
            <a:extLst>
              <a:ext uri="{FF2B5EF4-FFF2-40B4-BE49-F238E27FC236}">
                <a16:creationId xmlns:a16="http://schemas.microsoft.com/office/drawing/2014/main" id="{03312644-7235-6A9A-003F-B09C8A4A1E9F}"/>
              </a:ext>
            </a:extLst>
          </p:cNvPr>
          <p:cNvSpPr>
            <a:spLocks noGrp="1"/>
          </p:cNvSpPr>
          <p:nvPr>
            <p:ph idx="1"/>
          </p:nvPr>
        </p:nvSpPr>
        <p:spPr/>
        <p:txBody>
          <a:bodyPr/>
          <a:lstStyle/>
          <a:p>
            <a:pPr marL="0" indent="0">
              <a:buNone/>
            </a:pPr>
            <a:r>
              <a:rPr lang="en-US" dirty="0"/>
              <a:t>This tutorial is accompanied by a Python Notebook that will be used to illustrate concepts as we go along and that can also be explored after the tutorial.</a:t>
            </a:r>
          </a:p>
          <a:p>
            <a:pPr marL="0" indent="0">
              <a:buNone/>
            </a:pPr>
            <a:r>
              <a:rPr lang="en-US" dirty="0"/>
              <a:t>The Notebook (and these slides) can be downloaded from:</a:t>
            </a:r>
          </a:p>
          <a:p>
            <a:pPr marL="0" indent="0" algn="ctr">
              <a:buNone/>
            </a:pPr>
            <a:r>
              <a:rPr lang="en-US" sz="2200" dirty="0"/>
              <a:t>https://</a:t>
            </a:r>
            <a:r>
              <a:rPr lang="en-US" sz="2200" dirty="0" err="1"/>
              <a:t>github.com</a:t>
            </a:r>
            <a:r>
              <a:rPr lang="en-US" sz="2200" dirty="0"/>
              <a:t>/</a:t>
            </a:r>
            <a:r>
              <a:rPr lang="en-US" sz="2200" dirty="0" err="1"/>
              <a:t>PierreWoL</a:t>
            </a:r>
            <a:r>
              <a:rPr lang="en-US" sz="2200" dirty="0"/>
              <a:t>/</a:t>
            </a:r>
            <a:r>
              <a:rPr lang="en-US" sz="2200" dirty="0" err="1"/>
              <a:t>EDBTDemo</a:t>
            </a:r>
            <a:endParaRPr lang="en-US" sz="2200" dirty="0"/>
          </a:p>
        </p:txBody>
      </p:sp>
    </p:spTree>
    <p:extLst>
      <p:ext uri="{BB962C8B-B14F-4D97-AF65-F5344CB8AC3E}">
        <p14:creationId xmlns:p14="http://schemas.microsoft.com/office/powerpoint/2010/main" val="395093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9921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lstStyle/>
          <a:p>
            <a:r>
              <a:rPr lang="en-US" dirty="0"/>
              <a:t>Functionality 1: </a:t>
            </a:r>
            <a:br>
              <a:rPr lang="en-US" dirty="0"/>
            </a:br>
            <a:r>
              <a:rPr lang="en-US" dirty="0"/>
              <a:t>Dataset Search</a:t>
            </a:r>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09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lstStyle/>
          <a:p>
            <a:r>
              <a:rPr lang="en-US" dirty="0"/>
              <a:t>Dataset Search: A Signature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E79AA15-3427-A8DF-DF1D-1FC8CCF79030}"/>
                  </a:ext>
                </a:extLst>
              </p:cNvPr>
              <p:cNvSpPr>
                <a:spLocks noGrp="1"/>
              </p:cNvSpPr>
              <p:nvPr>
                <p:ph idx="1"/>
              </p:nvPr>
            </p:nvSpPr>
            <p:spPr/>
            <p:txBody>
              <a:bodyPr/>
              <a:lstStyle/>
              <a:p>
                <a:r>
                  <a:rPr lang="en-US" dirty="0"/>
                  <a:t>Given a repository of data, a search aims to retrieve datasets that, individually or together, satisfy an information need.</a:t>
                </a:r>
              </a:p>
              <a:p>
                <a:r>
                  <a:rPr lang="en-US" dirty="0"/>
                  <a:t>Thus, given a collection of datasets </a:t>
                </a:r>
                <a14:m>
                  <m:oMath xmlns:m="http://schemas.openxmlformats.org/officeDocument/2006/math">
                    <m:r>
                      <a:rPr lang="en-GB" b="0" i="1" dirty="0" smtClean="0">
                        <a:latin typeface="Cambria Math" panose="02040503050406030204" pitchFamily="18" charset="0"/>
                      </a:rPr>
                      <m:t>𝐶</m:t>
                    </m:r>
                  </m:oMath>
                </a14:m>
                <a:r>
                  <a:rPr lang="en-US" dirty="0"/>
                  <a:t> and a search request </a:t>
                </a:r>
                <a14:m>
                  <m:oMath xmlns:m="http://schemas.openxmlformats.org/officeDocument/2006/math">
                    <m:r>
                      <a:rPr lang="en-GB" b="0" i="1" dirty="0" smtClean="0">
                        <a:latin typeface="Cambria Math" panose="02040503050406030204" pitchFamily="18" charset="0"/>
                      </a:rPr>
                      <m:t>𝑅</m:t>
                    </m:r>
                  </m:oMath>
                </a14:m>
                <a:r>
                  <a:rPr lang="en-US" dirty="0"/>
                  <a:t>, </a:t>
                </a:r>
                <a14:m>
                  <m:oMath xmlns:m="http://schemas.openxmlformats.org/officeDocument/2006/math">
                    <m:r>
                      <a:rPr lang="en-GB" b="0" i="1" smtClean="0">
                        <a:latin typeface="Cambria Math" panose="02040503050406030204" pitchFamily="18" charset="0"/>
                      </a:rPr>
                      <m:t>𝑆𝑒𝑎𝑟𝑐h</m:t>
                    </m:r>
                    <m:d>
                      <m:dPr>
                        <m:ctrlPr>
                          <a:rPr lang="en-GB" b="0" i="1" smtClean="0">
                            <a:latin typeface="Cambria Math" panose="02040503050406030204" pitchFamily="18" charset="0"/>
                          </a:rPr>
                        </m:ctrlPr>
                      </m:dPr>
                      <m:e>
                        <m:r>
                          <a:rPr lang="en-GB" b="0"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𝑅</m:t>
                        </m:r>
                      </m:e>
                    </m:d>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𝑆</m:t>
                    </m:r>
                  </m:oMath>
                </a14:m>
                <a:r>
                  <a:rPr lang="en-US" dirty="0"/>
                  <a:t> returns a collection </a:t>
                </a:r>
                <a14:m>
                  <m:oMath xmlns:m="http://schemas.openxmlformats.org/officeDocument/2006/math">
                    <m:r>
                      <a:rPr lang="en-GB" b="0" i="1" smtClean="0">
                        <a:latin typeface="Cambria Math" panose="02040503050406030204" pitchFamily="18" charset="0"/>
                      </a:rPr>
                      <m:t>𝑆</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𝐶</m:t>
                    </m:r>
                    <m:r>
                      <a:rPr lang="en-GB" b="0" i="1" smtClean="0">
                        <a:latin typeface="Cambria Math" panose="02040503050406030204" pitchFamily="18" charset="0"/>
                        <a:ea typeface="Cambria Math" panose="02040503050406030204" pitchFamily="18" charset="0"/>
                      </a:rPr>
                      <m:t>. </m:t>
                    </m:r>
                  </m:oMath>
                </a14:m>
                <a:endParaRPr lang="en-US" dirty="0"/>
              </a:p>
              <a:p>
                <a:r>
                  <a:rPr lang="en-US" dirty="0"/>
                  <a:t>There may additionally be some form of ranking on the members of </a:t>
                </a:r>
                <a14:m>
                  <m:oMath xmlns:m="http://schemas.openxmlformats.org/officeDocument/2006/math">
                    <m:r>
                      <a:rPr lang="en-GB" b="0" i="1" smtClean="0">
                        <a:latin typeface="Cambria Math" panose="02040503050406030204" pitchFamily="18" charset="0"/>
                      </a:rPr>
                      <m:t>𝑆</m:t>
                    </m:r>
                    <m:r>
                      <a:rPr lang="en-GB" b="0" i="1" smtClean="0">
                        <a:latin typeface="Cambria Math" panose="02040503050406030204" pitchFamily="18" charset="0"/>
                      </a:rPr>
                      <m:t>.</m:t>
                    </m:r>
                  </m:oMath>
                </a14:m>
                <a:endParaRPr lang="en-US" dirty="0"/>
              </a:p>
              <a:p>
                <a:r>
                  <a:rPr lang="en-US" dirty="0"/>
                  <a:t>A request may take different forms, for example, as </a:t>
                </a:r>
                <a:r>
                  <a:rPr lang="en-US" i="1" dirty="0"/>
                  <a:t>Keywords</a:t>
                </a:r>
                <a:r>
                  <a:rPr lang="en-US" dirty="0"/>
                  <a:t>, a </a:t>
                </a:r>
                <a:r>
                  <a:rPr lang="en-US" i="1" dirty="0"/>
                  <a:t>Dataset</a:t>
                </a:r>
                <a:r>
                  <a:rPr lang="en-US" dirty="0"/>
                  <a:t> or a </a:t>
                </a:r>
                <a:r>
                  <a:rPr lang="en-US" i="1" dirty="0"/>
                  <a:t>Query</a:t>
                </a:r>
                <a:r>
                  <a:rPr lang="en-US" dirty="0"/>
                  <a:t>.</a:t>
                </a:r>
              </a:p>
            </p:txBody>
          </p:sp>
        </mc:Choice>
        <mc:Fallback xmlns="">
          <p:sp>
            <p:nvSpPr>
              <p:cNvPr id="5" name="Content Placeholder 4">
                <a:extLst>
                  <a:ext uri="{FF2B5EF4-FFF2-40B4-BE49-F238E27FC236}">
                    <a16:creationId xmlns:a16="http://schemas.microsoft.com/office/drawing/2014/main" id="{DE79AA15-3427-A8DF-DF1D-1FC8CCF7903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7881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57BA5A4-06DE-CD06-FACB-5CAF9FCE1E8B}"/>
              </a:ext>
            </a:extLst>
          </p:cNvPr>
          <p:cNvPicPr>
            <a:picLocks noChangeAspect="1"/>
          </p:cNvPicPr>
          <p:nvPr/>
        </p:nvPicPr>
        <p:blipFill>
          <a:blip r:embed="rId2"/>
          <a:stretch>
            <a:fillRect/>
          </a:stretch>
        </p:blipFill>
        <p:spPr>
          <a:xfrm>
            <a:off x="6017211" y="2662169"/>
            <a:ext cx="5693007" cy="4374315"/>
          </a:xfrm>
          <a:prstGeom prst="rect">
            <a:avLst/>
          </a:prstGeom>
        </p:spPr>
      </p:pic>
      <p:sp>
        <p:nvSpPr>
          <p:cNvPr id="2" name="Title 1">
            <a:extLst>
              <a:ext uri="{FF2B5EF4-FFF2-40B4-BE49-F238E27FC236}">
                <a16:creationId xmlns:a16="http://schemas.microsoft.com/office/drawing/2014/main" id="{234AEC00-4E34-525E-FA8D-665D63318B5D}"/>
              </a:ext>
            </a:extLst>
          </p:cNvPr>
          <p:cNvSpPr>
            <a:spLocks noGrp="1"/>
          </p:cNvSpPr>
          <p:nvPr>
            <p:ph type="title"/>
          </p:nvPr>
        </p:nvSpPr>
        <p:spPr/>
        <p:txBody>
          <a:bodyPr/>
          <a:lstStyle/>
          <a:p>
            <a:r>
              <a:rPr lang="en-US" dirty="0"/>
              <a:t>Dataset Search: Keyword</a:t>
            </a:r>
          </a:p>
        </p:txBody>
      </p:sp>
      <p:sp>
        <p:nvSpPr>
          <p:cNvPr id="4" name="Content Placeholder 3">
            <a:extLst>
              <a:ext uri="{FF2B5EF4-FFF2-40B4-BE49-F238E27FC236}">
                <a16:creationId xmlns:a16="http://schemas.microsoft.com/office/drawing/2014/main" id="{5990912E-72BC-0040-150C-222FD8AA2A8A}"/>
              </a:ext>
            </a:extLst>
          </p:cNvPr>
          <p:cNvSpPr>
            <a:spLocks noGrp="1"/>
          </p:cNvSpPr>
          <p:nvPr>
            <p:ph sz="half" idx="1"/>
          </p:nvPr>
        </p:nvSpPr>
        <p:spPr>
          <a:xfrm>
            <a:off x="838200" y="1825625"/>
            <a:ext cx="5181600" cy="3561022"/>
          </a:xfrm>
        </p:spPr>
        <p:txBody>
          <a:bodyPr>
            <a:normAutofit lnSpcReduction="10000"/>
          </a:bodyPr>
          <a:lstStyle/>
          <a:p>
            <a:r>
              <a:rPr lang="en-GB" b="0" i="0" u="none" strike="noStrike" dirty="0">
                <a:effectLst/>
                <a:latin typeface="Arial" panose="020B0604020202020204" pitchFamily="34" charset="0"/>
              </a:rPr>
              <a:t>Keyword search allows users to target data with minimal</a:t>
            </a:r>
            <a:br>
              <a:rPr lang="en-GB" dirty="0"/>
            </a:br>
            <a:r>
              <a:rPr lang="en-GB" b="0" i="0" u="none" strike="noStrike" dirty="0">
                <a:effectLst/>
                <a:latin typeface="Arial" panose="020B0604020202020204" pitchFamily="34" charset="0"/>
              </a:rPr>
              <a:t>knowledge of dataset structure and relationships. </a:t>
            </a:r>
          </a:p>
          <a:p>
            <a:r>
              <a:rPr lang="en-GB" dirty="0">
                <a:latin typeface="Arial" panose="020B0604020202020204" pitchFamily="34" charset="0"/>
              </a:rPr>
              <a:t>Keyword search can apply to dataset header and/or body and/or annotations.</a:t>
            </a:r>
          </a:p>
          <a:p>
            <a:r>
              <a:rPr lang="en-GB" dirty="0">
                <a:latin typeface="Arial" panose="020B0604020202020204" pitchFamily="34" charset="0"/>
              </a:rPr>
              <a:t>There is a survey that focuses on this area:</a:t>
            </a:r>
            <a:endParaRPr lang="en-US" dirty="0"/>
          </a:p>
        </p:txBody>
      </p:sp>
      <p:sp>
        <p:nvSpPr>
          <p:cNvPr id="5" name="Content Placeholder 4">
            <a:extLst>
              <a:ext uri="{FF2B5EF4-FFF2-40B4-BE49-F238E27FC236}">
                <a16:creationId xmlns:a16="http://schemas.microsoft.com/office/drawing/2014/main" id="{FE942133-595F-F097-E54A-3782E7CC93FA}"/>
              </a:ext>
            </a:extLst>
          </p:cNvPr>
          <p:cNvSpPr>
            <a:spLocks noGrp="1"/>
          </p:cNvSpPr>
          <p:nvPr>
            <p:ph sz="half" idx="2"/>
          </p:nvPr>
        </p:nvSpPr>
        <p:spPr>
          <a:xfrm>
            <a:off x="6172200" y="1825625"/>
            <a:ext cx="5181600" cy="991317"/>
          </a:xfrm>
        </p:spPr>
        <p:txBody>
          <a:bodyPr>
            <a:normAutofit lnSpcReduction="10000"/>
          </a:bodyPr>
          <a:lstStyle/>
          <a:p>
            <a:pPr marL="0" indent="0">
              <a:buNone/>
            </a:pPr>
            <a:r>
              <a:rPr lang="en-US" sz="2400" dirty="0"/>
              <a:t>Example: Google Dataset Search is a keyword search over annotations provided by data publishers. </a:t>
            </a:r>
          </a:p>
        </p:txBody>
      </p:sp>
      <p:sp>
        <p:nvSpPr>
          <p:cNvPr id="8" name="TextBox 7">
            <a:extLst>
              <a:ext uri="{FF2B5EF4-FFF2-40B4-BE49-F238E27FC236}">
                <a16:creationId xmlns:a16="http://schemas.microsoft.com/office/drawing/2014/main" id="{DC782A0E-8718-EB22-52B4-3036B7AD5369}"/>
              </a:ext>
            </a:extLst>
          </p:cNvPr>
          <p:cNvSpPr txBox="1"/>
          <p:nvPr/>
        </p:nvSpPr>
        <p:spPr>
          <a:xfrm>
            <a:off x="1166553" y="5554697"/>
            <a:ext cx="4534896" cy="646331"/>
          </a:xfrm>
          <a:prstGeom prst="rect">
            <a:avLst/>
          </a:prstGeom>
          <a:noFill/>
          <a:ln w="12700">
            <a:solidFill>
              <a:schemeClr val="tx1"/>
            </a:solidFill>
          </a:ln>
        </p:spPr>
        <p:txBody>
          <a:bodyPr wrap="none" rtlCol="0">
            <a:spAutoFit/>
          </a:bodyPr>
          <a:lstStyle/>
          <a:p>
            <a:pPr marL="342900" indent="-342900">
              <a:buAutoNum type="alphaUcPeriod"/>
            </a:pPr>
            <a:r>
              <a:rPr lang="en-US" dirty="0"/>
              <a:t>Chapman, et al., Dataset search: a survey.  </a:t>
            </a:r>
          </a:p>
          <a:p>
            <a:r>
              <a:rPr lang="en-US" dirty="0"/>
              <a:t>VLDB J. 29(1): 251-272 (2020)</a:t>
            </a:r>
          </a:p>
        </p:txBody>
      </p:sp>
    </p:spTree>
    <p:extLst>
      <p:ext uri="{BB962C8B-B14F-4D97-AF65-F5344CB8AC3E}">
        <p14:creationId xmlns:p14="http://schemas.microsoft.com/office/powerpoint/2010/main" val="402335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numbers and lines&#10;&#10;Description automatically generated with medium confidence">
            <a:extLst>
              <a:ext uri="{FF2B5EF4-FFF2-40B4-BE49-F238E27FC236}">
                <a16:creationId xmlns:a16="http://schemas.microsoft.com/office/drawing/2014/main" id="{EF86A9ED-A193-292B-0756-544C78F4CC1F}"/>
              </a:ext>
            </a:extLst>
          </p:cNvPr>
          <p:cNvPicPr>
            <a:picLocks noChangeAspect="1"/>
          </p:cNvPicPr>
          <p:nvPr/>
        </p:nvPicPr>
        <p:blipFill>
          <a:blip r:embed="rId2"/>
          <a:stretch>
            <a:fillRect/>
          </a:stretch>
        </p:blipFill>
        <p:spPr>
          <a:xfrm>
            <a:off x="6420971" y="2781092"/>
            <a:ext cx="4684058" cy="3273517"/>
          </a:xfrm>
          <a:prstGeom prst="rect">
            <a:avLst/>
          </a:prstGeom>
        </p:spPr>
      </p:pic>
      <p:sp>
        <p:nvSpPr>
          <p:cNvPr id="2" name="Title 1">
            <a:extLst>
              <a:ext uri="{FF2B5EF4-FFF2-40B4-BE49-F238E27FC236}">
                <a16:creationId xmlns:a16="http://schemas.microsoft.com/office/drawing/2014/main" id="{6851DD2C-8241-13CE-D16E-4EA93B543698}"/>
              </a:ext>
            </a:extLst>
          </p:cNvPr>
          <p:cNvSpPr>
            <a:spLocks noGrp="1"/>
          </p:cNvSpPr>
          <p:nvPr>
            <p:ph type="title"/>
          </p:nvPr>
        </p:nvSpPr>
        <p:spPr/>
        <p:txBody>
          <a:bodyPr/>
          <a:lstStyle/>
          <a:p>
            <a:r>
              <a:rPr lang="en-US" dirty="0"/>
              <a:t>Dataset Search: Table Header / Body</a:t>
            </a:r>
          </a:p>
        </p:txBody>
      </p:sp>
      <p:sp>
        <p:nvSpPr>
          <p:cNvPr id="7" name="Content Placeholder 6">
            <a:extLst>
              <a:ext uri="{FF2B5EF4-FFF2-40B4-BE49-F238E27FC236}">
                <a16:creationId xmlns:a16="http://schemas.microsoft.com/office/drawing/2014/main" id="{C78A9BED-8555-AB77-4AAC-34153FBBB3D1}"/>
              </a:ext>
            </a:extLst>
          </p:cNvPr>
          <p:cNvSpPr>
            <a:spLocks noGrp="1"/>
          </p:cNvSpPr>
          <p:nvPr>
            <p:ph sz="half" idx="1"/>
          </p:nvPr>
        </p:nvSpPr>
        <p:spPr/>
        <p:txBody>
          <a:bodyPr>
            <a:normAutofit fontScale="92500" lnSpcReduction="10000"/>
          </a:bodyPr>
          <a:lstStyle/>
          <a:p>
            <a:r>
              <a:rPr lang="en-GB" b="0" i="0" u="none" strike="noStrike" dirty="0">
                <a:effectLst/>
                <a:latin typeface="Arial" panose="020B0604020202020204" pitchFamily="34" charset="0"/>
              </a:rPr>
              <a:t>Given a dataset, perhaps from other search or navigation tasks, looks for other datasets with similar Header and/or Body values to identify “more data like this”.</a:t>
            </a:r>
          </a:p>
          <a:p>
            <a:r>
              <a:rPr lang="en-GB" dirty="0">
                <a:latin typeface="Arial" panose="020B0604020202020204" pitchFamily="34" charset="0"/>
              </a:rPr>
              <a:t>A version of this search is the Table Union Search problem that prioritises </a:t>
            </a:r>
            <a:r>
              <a:rPr lang="en-GB" dirty="0" err="1">
                <a:latin typeface="Arial" panose="020B0604020202020204" pitchFamily="34" charset="0"/>
              </a:rPr>
              <a:t>unionable</a:t>
            </a:r>
            <a:r>
              <a:rPr lang="en-GB" dirty="0">
                <a:latin typeface="Arial" panose="020B0604020202020204" pitchFamily="34" charset="0"/>
              </a:rPr>
              <a:t> tables rather than considering other notions of similarity.</a:t>
            </a:r>
          </a:p>
        </p:txBody>
      </p:sp>
      <p:sp>
        <p:nvSpPr>
          <p:cNvPr id="8" name="Content Placeholder 7">
            <a:extLst>
              <a:ext uri="{FF2B5EF4-FFF2-40B4-BE49-F238E27FC236}">
                <a16:creationId xmlns:a16="http://schemas.microsoft.com/office/drawing/2014/main" id="{E1625A15-5F32-E693-2833-D6946A2FADF5}"/>
              </a:ext>
            </a:extLst>
          </p:cNvPr>
          <p:cNvSpPr>
            <a:spLocks noGrp="1"/>
          </p:cNvSpPr>
          <p:nvPr>
            <p:ph sz="half" idx="2"/>
          </p:nvPr>
        </p:nvSpPr>
        <p:spPr>
          <a:xfrm>
            <a:off x="6172200" y="1825625"/>
            <a:ext cx="5181600" cy="1065059"/>
          </a:xfrm>
        </p:spPr>
        <p:txBody>
          <a:bodyPr>
            <a:normAutofit fontScale="92500" lnSpcReduction="10000"/>
          </a:bodyPr>
          <a:lstStyle/>
          <a:p>
            <a:pPr marL="0" indent="0">
              <a:buNone/>
            </a:pPr>
            <a:r>
              <a:rPr lang="en-US" dirty="0"/>
              <a:t>Proposals may combine different indexes. Here index performance is compared in D</a:t>
            </a:r>
            <a:r>
              <a:rPr lang="en-US" baseline="30000" dirty="0"/>
              <a:t>3</a:t>
            </a:r>
            <a:r>
              <a:rPr lang="en-US" dirty="0"/>
              <a:t>L.</a:t>
            </a:r>
          </a:p>
        </p:txBody>
      </p:sp>
      <p:sp>
        <p:nvSpPr>
          <p:cNvPr id="11" name="TextBox 10">
            <a:extLst>
              <a:ext uri="{FF2B5EF4-FFF2-40B4-BE49-F238E27FC236}">
                <a16:creationId xmlns:a16="http://schemas.microsoft.com/office/drawing/2014/main" id="{4DD8ECB9-85C9-2348-984E-B60BF65B19AA}"/>
              </a:ext>
            </a:extLst>
          </p:cNvPr>
          <p:cNvSpPr txBox="1"/>
          <p:nvPr/>
        </p:nvSpPr>
        <p:spPr>
          <a:xfrm>
            <a:off x="6172200" y="6054609"/>
            <a:ext cx="5682343" cy="646331"/>
          </a:xfrm>
          <a:prstGeom prst="rect">
            <a:avLst/>
          </a:prstGeom>
          <a:noFill/>
          <a:ln w="12700">
            <a:solidFill>
              <a:schemeClr val="tx1"/>
            </a:solidFill>
          </a:ln>
        </p:spPr>
        <p:txBody>
          <a:bodyPr wrap="square" rtlCol="0">
            <a:spAutoFit/>
          </a:bodyPr>
          <a:lstStyle/>
          <a:p>
            <a:r>
              <a:rPr lang="en-US" dirty="0"/>
              <a:t>A. </a:t>
            </a:r>
            <a:r>
              <a:rPr lang="en-US" dirty="0" err="1"/>
              <a:t>Bogatu</a:t>
            </a:r>
            <a:r>
              <a:rPr lang="en-US" dirty="0"/>
              <a:t>, A.A.A. Fernandes, N.W. Paton, N. </a:t>
            </a:r>
            <a:r>
              <a:rPr lang="en-US" dirty="0" err="1"/>
              <a:t>Konstantinou</a:t>
            </a:r>
            <a:r>
              <a:rPr lang="en-US" dirty="0"/>
              <a:t>:</a:t>
            </a:r>
          </a:p>
          <a:p>
            <a:r>
              <a:rPr lang="en-US" dirty="0"/>
              <a:t>Dataset Discovery in Data Lakes. ICDE 2020: 709-720</a:t>
            </a:r>
          </a:p>
        </p:txBody>
      </p:sp>
    </p:spTree>
    <p:extLst>
      <p:ext uri="{BB962C8B-B14F-4D97-AF65-F5344CB8AC3E}">
        <p14:creationId xmlns:p14="http://schemas.microsoft.com/office/powerpoint/2010/main" val="310748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D2C-8241-13CE-D16E-4EA93B543698}"/>
              </a:ext>
            </a:extLst>
          </p:cNvPr>
          <p:cNvSpPr>
            <a:spLocks noGrp="1"/>
          </p:cNvSpPr>
          <p:nvPr>
            <p:ph type="title"/>
          </p:nvPr>
        </p:nvSpPr>
        <p:spPr/>
        <p:txBody>
          <a:bodyPr/>
          <a:lstStyle/>
          <a:p>
            <a:r>
              <a:rPr lang="en-US" dirty="0"/>
              <a:t>Dataset Search: Query</a:t>
            </a:r>
          </a:p>
        </p:txBody>
      </p:sp>
      <p:sp>
        <p:nvSpPr>
          <p:cNvPr id="4" name="Content Placeholder 3">
            <a:extLst>
              <a:ext uri="{FF2B5EF4-FFF2-40B4-BE49-F238E27FC236}">
                <a16:creationId xmlns:a16="http://schemas.microsoft.com/office/drawing/2014/main" id="{984AEF28-BC61-E751-E7DE-E92A70B97434}"/>
              </a:ext>
            </a:extLst>
          </p:cNvPr>
          <p:cNvSpPr>
            <a:spLocks noGrp="1"/>
          </p:cNvSpPr>
          <p:nvPr>
            <p:ph sz="half" idx="1"/>
          </p:nvPr>
        </p:nvSpPr>
        <p:spPr>
          <a:xfrm>
            <a:off x="838200" y="1825625"/>
            <a:ext cx="5181600" cy="3541505"/>
          </a:xfrm>
        </p:spPr>
        <p:txBody>
          <a:bodyPr>
            <a:normAutofit fontScale="85000" lnSpcReduction="20000"/>
          </a:bodyPr>
          <a:lstStyle/>
          <a:p>
            <a:pPr marL="0" indent="0">
              <a:buNone/>
            </a:pPr>
            <a:r>
              <a:rPr lang="en-GB" b="0" i="0" u="none" strike="noStrike" dirty="0">
                <a:effectLst/>
                <a:latin typeface="Arial" panose="020B0604020202020204" pitchFamily="34" charset="0"/>
              </a:rPr>
              <a:t>Query driven search seeks to support more precise requests. This could involve:</a:t>
            </a:r>
          </a:p>
          <a:p>
            <a:r>
              <a:rPr lang="en-GB" dirty="0">
                <a:latin typeface="Arial" panose="020B0604020202020204" pitchFamily="34" charset="0"/>
              </a:rPr>
              <a:t>Adding Boolean operators around keyword searches.</a:t>
            </a:r>
          </a:p>
          <a:p>
            <a:r>
              <a:rPr lang="en-GB" dirty="0">
                <a:latin typeface="Arial" panose="020B0604020202020204" pitchFamily="34" charset="0"/>
              </a:rPr>
              <a:t>Defining a </a:t>
            </a:r>
            <a:r>
              <a:rPr lang="en-GB" i="1" dirty="0">
                <a:latin typeface="Arial" panose="020B0604020202020204" pitchFamily="34" charset="0"/>
              </a:rPr>
              <a:t>model</a:t>
            </a:r>
            <a:r>
              <a:rPr lang="en-GB" dirty="0">
                <a:latin typeface="Arial" panose="020B0604020202020204" pitchFamily="34" charset="0"/>
              </a:rPr>
              <a:t> for structured data and a </a:t>
            </a:r>
            <a:r>
              <a:rPr lang="en-GB" i="1" dirty="0">
                <a:latin typeface="Arial" panose="020B0604020202020204" pitchFamily="34" charset="0"/>
              </a:rPr>
              <a:t>language</a:t>
            </a:r>
            <a:r>
              <a:rPr lang="en-GB" dirty="0">
                <a:latin typeface="Arial" panose="020B0604020202020204" pitchFamily="34" charset="0"/>
              </a:rPr>
              <a:t> over that model, where the operations in the language include search tasks.</a:t>
            </a:r>
            <a:endParaRPr lang="en-US" dirty="0"/>
          </a:p>
        </p:txBody>
      </p:sp>
      <p:sp>
        <p:nvSpPr>
          <p:cNvPr id="5" name="Content Placeholder 4">
            <a:extLst>
              <a:ext uri="{FF2B5EF4-FFF2-40B4-BE49-F238E27FC236}">
                <a16:creationId xmlns:a16="http://schemas.microsoft.com/office/drawing/2014/main" id="{E762E9D5-A4CE-6CBA-EC5B-C49519ABE745}"/>
              </a:ext>
            </a:extLst>
          </p:cNvPr>
          <p:cNvSpPr>
            <a:spLocks noGrp="1"/>
          </p:cNvSpPr>
          <p:nvPr>
            <p:ph sz="half" idx="2"/>
          </p:nvPr>
        </p:nvSpPr>
        <p:spPr>
          <a:xfrm>
            <a:off x="6172200" y="1825625"/>
            <a:ext cx="5181600" cy="4667250"/>
          </a:xfrm>
        </p:spPr>
        <p:txBody>
          <a:bodyPr>
            <a:normAutofit fontScale="85000" lnSpcReduction="20000"/>
          </a:bodyPr>
          <a:lstStyle/>
          <a:p>
            <a:pPr marL="0" indent="0">
              <a:buNone/>
            </a:pPr>
            <a:r>
              <a:rPr lang="en-GB" b="0" i="0" u="none" strike="noStrike" dirty="0">
                <a:effectLst/>
                <a:latin typeface="Arial" panose="020B0604020202020204" pitchFamily="34" charset="0"/>
              </a:rPr>
              <a:t>In </a:t>
            </a:r>
            <a:r>
              <a:rPr lang="en-GB" b="0" i="0" u="none" strike="noStrike" dirty="0" err="1">
                <a:effectLst/>
                <a:latin typeface="Arial" panose="020B0604020202020204" pitchFamily="34" charset="0"/>
              </a:rPr>
              <a:t>Aurum</a:t>
            </a:r>
            <a:r>
              <a:rPr lang="en-GB" b="0" i="0" u="none" strike="noStrike" dirty="0">
                <a:effectLst/>
                <a:latin typeface="Arial" panose="020B0604020202020204" pitchFamily="34" charset="0"/>
              </a:rPr>
              <a:t>:</a:t>
            </a:r>
          </a:p>
          <a:p>
            <a:r>
              <a:rPr lang="en-GB" dirty="0">
                <a:latin typeface="Arial" panose="020B0604020202020204" pitchFamily="34" charset="0"/>
              </a:rPr>
              <a:t>T</a:t>
            </a:r>
            <a:r>
              <a:rPr lang="en-GB" b="0" i="0" u="none" strike="noStrike" dirty="0">
                <a:effectLst/>
                <a:latin typeface="Arial" panose="020B0604020202020204" pitchFamily="34" charset="0"/>
              </a:rPr>
              <a:t>he </a:t>
            </a:r>
            <a:r>
              <a:rPr lang="en-GB" b="0" i="1" u="none" strike="noStrike" dirty="0">
                <a:effectLst/>
                <a:latin typeface="Arial" panose="020B0604020202020204" pitchFamily="34" charset="0"/>
              </a:rPr>
              <a:t>model</a:t>
            </a:r>
            <a:r>
              <a:rPr lang="en-GB" b="0" i="0" u="none" strike="noStrike" dirty="0">
                <a:effectLst/>
                <a:latin typeface="Arial" panose="020B0604020202020204" pitchFamily="34" charset="0"/>
              </a:rPr>
              <a:t> is a graph; </a:t>
            </a:r>
            <a:r>
              <a:rPr lang="en-GB" b="0" i="1" u="none" strike="noStrike" dirty="0">
                <a:effectLst/>
                <a:latin typeface="Arial" panose="020B0604020202020204" pitchFamily="34" charset="0"/>
              </a:rPr>
              <a:t>nodes</a:t>
            </a:r>
            <a:r>
              <a:rPr lang="en-GB" b="0" i="0" u="none" strike="noStrike" dirty="0">
                <a:effectLst/>
                <a:latin typeface="Arial" panose="020B0604020202020204" pitchFamily="34" charset="0"/>
              </a:rPr>
              <a:t> are columns in a repository, and edges represent relationships between the columns.</a:t>
            </a:r>
          </a:p>
          <a:p>
            <a:r>
              <a:rPr lang="en-GB" b="0" i="0" u="none" strike="noStrike" dirty="0">
                <a:effectLst/>
                <a:latin typeface="Arial" panose="020B0604020202020204" pitchFamily="34" charset="0"/>
              </a:rPr>
              <a:t>The </a:t>
            </a:r>
            <a:r>
              <a:rPr lang="en-GB" b="0" i="1" u="none" strike="noStrike" dirty="0">
                <a:effectLst/>
                <a:latin typeface="Arial" panose="020B0604020202020204" pitchFamily="34" charset="0"/>
              </a:rPr>
              <a:t>language</a:t>
            </a:r>
            <a:r>
              <a:rPr lang="en-GB" b="0" i="0" u="none" strike="noStrike" dirty="0">
                <a:effectLst/>
                <a:latin typeface="Arial" panose="020B0604020202020204" pitchFamily="34" charset="0"/>
              </a:rPr>
              <a:t> contains functions for keyword search of headers, to identify columns that are similar to a given column, etc.</a:t>
            </a:r>
          </a:p>
          <a:p>
            <a:r>
              <a:rPr lang="en-GB" dirty="0">
                <a:latin typeface="Arial" panose="020B0604020202020204" pitchFamily="34" charset="0"/>
              </a:rPr>
              <a:t>The following </a:t>
            </a:r>
            <a:r>
              <a:rPr lang="en-GB" b="0" i="0" u="none" strike="noStrike" dirty="0">
                <a:effectLst/>
                <a:latin typeface="Arial" panose="020B0604020202020204" pitchFamily="34" charset="0"/>
              </a:rPr>
              <a:t>identifies tables with columns that are similar to those in </a:t>
            </a:r>
            <a:r>
              <a:rPr lang="en-GB" b="0" i="1" u="none" strike="noStrike" dirty="0">
                <a:effectLst/>
                <a:latin typeface="Arial" panose="020B0604020202020204" pitchFamily="34" charset="0"/>
              </a:rPr>
              <a:t>School1</a:t>
            </a:r>
            <a:r>
              <a:rPr lang="en-GB" b="0" i="0" u="none" strike="noStrike" dirty="0">
                <a:effectLst/>
                <a:latin typeface="Arial" panose="020B0604020202020204" pitchFamily="34" charset="0"/>
              </a:rPr>
              <a:t> that mention London.</a:t>
            </a:r>
          </a:p>
          <a:p>
            <a:pPr marL="457200" lvl="1" indent="0">
              <a:buNone/>
            </a:pPr>
            <a:r>
              <a:rPr lang="en-GB" b="0" i="0" u="none" strike="noStrike" dirty="0" err="1">
                <a:effectLst/>
                <a:latin typeface="Courier New" panose="02070309020205020404" pitchFamily="49" charset="0"/>
              </a:rPr>
              <a:t>drs</a:t>
            </a:r>
            <a:r>
              <a:rPr lang="en-GB" b="0" i="0" u="none" strike="noStrike" dirty="0">
                <a:effectLst/>
                <a:latin typeface="Courier New" panose="02070309020205020404" pitchFamily="49" charset="0"/>
              </a:rPr>
              <a:t> = columns("School1")</a:t>
            </a:r>
          </a:p>
          <a:p>
            <a:pPr marL="457200" lvl="1" indent="0">
              <a:buNone/>
            </a:pPr>
            <a:r>
              <a:rPr lang="en-GB" b="0" i="0" u="none" strike="noStrike" dirty="0">
                <a:effectLst/>
                <a:latin typeface="Courier New" panose="02070309020205020404" pitchFamily="49" charset="0"/>
              </a:rPr>
              <a:t>res = table(match(</a:t>
            </a:r>
            <a:r>
              <a:rPr lang="en-GB" b="0" i="0" u="none" strike="noStrike" dirty="0" err="1">
                <a:effectLst/>
                <a:latin typeface="Courier New" panose="02070309020205020404" pitchFamily="49" charset="0"/>
              </a:rPr>
              <a:t>drs</a:t>
            </a:r>
            <a:r>
              <a:rPr lang="en-GB" b="0" i="0" u="none" strike="noStrike" dirty="0">
                <a:effectLst/>
                <a:latin typeface="Courier New" panose="02070309020205020404" pitchFamily="49" charset="0"/>
              </a:rPr>
              <a:t>)) AND table(</a:t>
            </a:r>
            <a:r>
              <a:rPr lang="en-GB" b="0" i="0" u="none" strike="noStrike" dirty="0" err="1">
                <a:effectLst/>
                <a:latin typeface="Courier New" panose="02070309020205020404" pitchFamily="49" charset="0"/>
              </a:rPr>
              <a:t>valueSearch</a:t>
            </a:r>
            <a:r>
              <a:rPr lang="en-GB" b="0" i="0" u="none" strike="noStrike" dirty="0">
                <a:effectLst/>
                <a:latin typeface="Courier New" panose="02070309020205020404" pitchFamily="49" charset="0"/>
              </a:rPr>
              <a:t>("London"))</a:t>
            </a:r>
            <a:endParaRPr lang="en-US" dirty="0"/>
          </a:p>
        </p:txBody>
      </p:sp>
      <p:sp>
        <p:nvSpPr>
          <p:cNvPr id="10" name="TextBox 9">
            <a:extLst>
              <a:ext uri="{FF2B5EF4-FFF2-40B4-BE49-F238E27FC236}">
                <a16:creationId xmlns:a16="http://schemas.microsoft.com/office/drawing/2014/main" id="{A8943090-628A-81F1-2AD4-FCE76C2968AD}"/>
              </a:ext>
            </a:extLst>
          </p:cNvPr>
          <p:cNvSpPr txBox="1"/>
          <p:nvPr/>
        </p:nvSpPr>
        <p:spPr>
          <a:xfrm>
            <a:off x="838200" y="5569545"/>
            <a:ext cx="5181601" cy="923330"/>
          </a:xfrm>
          <a:prstGeom prst="rect">
            <a:avLst/>
          </a:prstGeom>
          <a:noFill/>
          <a:ln w="12700">
            <a:solidFill>
              <a:schemeClr val="tx1"/>
            </a:solidFill>
          </a:ln>
        </p:spPr>
        <p:txBody>
          <a:bodyPr wrap="square" rtlCol="0">
            <a:spAutoFit/>
          </a:bodyPr>
          <a:lstStyle/>
          <a:p>
            <a:r>
              <a:rPr lang="en-US" dirty="0"/>
              <a:t>R.C. Fernandez, Z. </a:t>
            </a:r>
            <a:r>
              <a:rPr lang="en-US" dirty="0" err="1"/>
              <a:t>Abedjan</a:t>
            </a:r>
            <a:r>
              <a:rPr lang="en-US" dirty="0"/>
              <a:t>, F. Koko, G. Yuan, S. Madden, M.  </a:t>
            </a:r>
            <a:r>
              <a:rPr lang="en-US" dirty="0" err="1"/>
              <a:t>Stonebraker</a:t>
            </a:r>
            <a:r>
              <a:rPr lang="en-US" dirty="0"/>
              <a:t>: Aurum: A Data Discovery System. ICDE 2018: 1001-1012</a:t>
            </a:r>
          </a:p>
        </p:txBody>
      </p:sp>
    </p:spTree>
    <p:extLst>
      <p:ext uri="{BB962C8B-B14F-4D97-AF65-F5344CB8AC3E}">
        <p14:creationId xmlns:p14="http://schemas.microsoft.com/office/powerpoint/2010/main" val="326350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60AE-7886-7D00-6D3C-F949BBCF4D8B}"/>
              </a:ext>
            </a:extLst>
          </p:cNvPr>
          <p:cNvSpPr>
            <a:spLocks noGrp="1"/>
          </p:cNvSpPr>
          <p:nvPr>
            <p:ph type="title"/>
          </p:nvPr>
        </p:nvSpPr>
        <p:spPr/>
        <p:txBody>
          <a:bodyPr/>
          <a:lstStyle/>
          <a:p>
            <a:r>
              <a:rPr lang="en-US" dirty="0"/>
              <a:t>Interaction</a:t>
            </a:r>
          </a:p>
        </p:txBody>
      </p:sp>
      <p:sp>
        <p:nvSpPr>
          <p:cNvPr id="4" name="Content Placeholder 3">
            <a:extLst>
              <a:ext uri="{FF2B5EF4-FFF2-40B4-BE49-F238E27FC236}">
                <a16:creationId xmlns:a16="http://schemas.microsoft.com/office/drawing/2014/main" id="{B6334953-0EB7-DE7D-3012-2EF2886FE94C}"/>
              </a:ext>
            </a:extLst>
          </p:cNvPr>
          <p:cNvSpPr>
            <a:spLocks noGrp="1"/>
          </p:cNvSpPr>
          <p:nvPr>
            <p:ph sz="half" idx="1"/>
          </p:nvPr>
        </p:nvSpPr>
        <p:spPr/>
        <p:txBody>
          <a:bodyPr>
            <a:normAutofit lnSpcReduction="10000"/>
          </a:bodyPr>
          <a:lstStyle/>
          <a:p>
            <a:pPr marL="0" indent="0">
              <a:buNone/>
            </a:pPr>
            <a:r>
              <a:rPr lang="en-US" dirty="0"/>
              <a:t>We have scheduled time for questions / discussion:</a:t>
            </a:r>
          </a:p>
          <a:p>
            <a:r>
              <a:rPr lang="en-US" dirty="0"/>
              <a:t>5 minutes:</a:t>
            </a:r>
          </a:p>
          <a:p>
            <a:pPr lvl="1"/>
            <a:r>
              <a:rPr lang="en-US" dirty="0"/>
              <a:t>at the end of this introduction.</a:t>
            </a:r>
          </a:p>
          <a:p>
            <a:pPr lvl="1"/>
            <a:r>
              <a:rPr lang="en-US" dirty="0"/>
              <a:t>at the end of each of the four main section.</a:t>
            </a:r>
          </a:p>
          <a:p>
            <a:r>
              <a:rPr lang="en-US" dirty="0"/>
              <a:t>10 minutes:</a:t>
            </a:r>
          </a:p>
          <a:p>
            <a:pPr lvl="1"/>
            <a:r>
              <a:rPr lang="en-US" dirty="0"/>
              <a:t>At the end of the tutorial.</a:t>
            </a:r>
          </a:p>
          <a:p>
            <a:pPr marL="0" indent="0">
              <a:buNone/>
            </a:pPr>
            <a:r>
              <a:rPr lang="en-US" dirty="0"/>
              <a:t>… but we are also happy to take questions as we go, especially for clarification.</a:t>
            </a:r>
          </a:p>
          <a:p>
            <a:pPr marL="0" indent="0">
              <a:buNone/>
            </a:pPr>
            <a:endParaRPr lang="en-US" dirty="0"/>
          </a:p>
        </p:txBody>
      </p:sp>
      <p:pic>
        <p:nvPicPr>
          <p:cNvPr id="7" name="Content Placeholder 6" descr="Close-up of raised hands at office training with speaker out of focus in background">
            <a:extLst>
              <a:ext uri="{FF2B5EF4-FFF2-40B4-BE49-F238E27FC236}">
                <a16:creationId xmlns:a16="http://schemas.microsoft.com/office/drawing/2014/main" id="{3BE1E7B1-B838-6975-0A86-7E2AE9934482}"/>
              </a:ext>
            </a:extLst>
          </p:cNvPr>
          <p:cNvPicPr>
            <a:picLocks noGrp="1" noChangeAspect="1"/>
          </p:cNvPicPr>
          <p:nvPr>
            <p:ph sz="half" idx="2"/>
          </p:nvPr>
        </p:nvPicPr>
        <p:blipFill>
          <a:blip r:embed="rId2"/>
          <a:stretch>
            <a:fillRect/>
          </a:stretch>
        </p:blipFill>
        <p:spPr>
          <a:xfrm>
            <a:off x="6172200" y="2114074"/>
            <a:ext cx="5181600" cy="3454400"/>
          </a:xfrm>
        </p:spPr>
      </p:pic>
    </p:spTree>
    <p:extLst>
      <p:ext uri="{BB962C8B-B14F-4D97-AF65-F5344CB8AC3E}">
        <p14:creationId xmlns:p14="http://schemas.microsoft.com/office/powerpoint/2010/main" val="63158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F742-3667-733F-0D48-5530A671FF2C}"/>
              </a:ext>
            </a:extLst>
          </p:cNvPr>
          <p:cNvSpPr>
            <a:spLocks noGrp="1"/>
          </p:cNvSpPr>
          <p:nvPr>
            <p:ph type="title"/>
          </p:nvPr>
        </p:nvSpPr>
        <p:spPr/>
        <p:txBody>
          <a:bodyPr/>
          <a:lstStyle/>
          <a:p>
            <a:r>
              <a:rPr lang="en-US" dirty="0"/>
              <a:t>Behind the scenes: D</a:t>
            </a:r>
            <a:r>
              <a:rPr lang="en-US" baseline="30000" dirty="0"/>
              <a:t>3</a:t>
            </a:r>
            <a:r>
              <a:rPr lang="en-US" dirty="0"/>
              <a:t>L – Overview</a:t>
            </a:r>
          </a:p>
        </p:txBody>
      </p:sp>
      <p:sp>
        <p:nvSpPr>
          <p:cNvPr id="3" name="Content Placeholder 2">
            <a:extLst>
              <a:ext uri="{FF2B5EF4-FFF2-40B4-BE49-F238E27FC236}">
                <a16:creationId xmlns:a16="http://schemas.microsoft.com/office/drawing/2014/main" id="{688A9CB7-2012-5550-D57C-52497305F307}"/>
              </a:ext>
            </a:extLst>
          </p:cNvPr>
          <p:cNvSpPr>
            <a:spLocks noGrp="1"/>
          </p:cNvSpPr>
          <p:nvPr>
            <p:ph sz="half" idx="1"/>
          </p:nvPr>
        </p:nvSpPr>
        <p:spPr/>
        <p:txBody>
          <a:bodyPr>
            <a:normAutofit fontScale="92500" lnSpcReduction="10000"/>
          </a:bodyPr>
          <a:lstStyle/>
          <a:p>
            <a:r>
              <a:rPr lang="en-US" dirty="0"/>
              <a:t>Dataset Discovery in Data Lakes (D</a:t>
            </a:r>
            <a:r>
              <a:rPr lang="en-US" baseline="30000" dirty="0"/>
              <a:t>3</a:t>
            </a:r>
            <a:r>
              <a:rPr lang="en-US" dirty="0"/>
              <a:t>L)  searches for tables by composing 5 Header or Body similarity measures.  These measures relate to:</a:t>
            </a:r>
          </a:p>
          <a:p>
            <a:pPr marL="914400" lvl="1" indent="-457200">
              <a:buFont typeface="+mj-lt"/>
              <a:buAutoNum type="arabicPeriod"/>
            </a:pPr>
            <a:r>
              <a:rPr lang="en-US" dirty="0"/>
              <a:t>Attribute names.</a:t>
            </a:r>
          </a:p>
          <a:p>
            <a:pPr marL="914400" lvl="1" indent="-457200">
              <a:buFont typeface="+mj-lt"/>
              <a:buAutoNum type="arabicPeriod"/>
            </a:pPr>
            <a:r>
              <a:rPr lang="en-US" dirty="0"/>
              <a:t>Attribute values.</a:t>
            </a:r>
          </a:p>
          <a:p>
            <a:pPr marL="914400" lvl="1" indent="-457200">
              <a:buFont typeface="+mj-lt"/>
              <a:buAutoNum type="arabicPeriod"/>
            </a:pPr>
            <a:r>
              <a:rPr lang="en-US" dirty="0"/>
              <a:t>Attribute formats.</a:t>
            </a:r>
          </a:p>
          <a:p>
            <a:pPr marL="914400" lvl="1" indent="-457200">
              <a:buFont typeface="+mj-lt"/>
              <a:buAutoNum type="arabicPeriod"/>
            </a:pPr>
            <a:r>
              <a:rPr lang="en-US" dirty="0"/>
              <a:t>Word embeddings.</a:t>
            </a:r>
          </a:p>
          <a:p>
            <a:pPr marL="914400" lvl="1" indent="-457200">
              <a:buFont typeface="+mj-lt"/>
              <a:buAutoNum type="arabicPeriod"/>
            </a:pPr>
            <a:r>
              <a:rPr lang="en-US" dirty="0"/>
              <a:t>Numerical distribution.</a:t>
            </a:r>
          </a:p>
          <a:p>
            <a:r>
              <a:rPr lang="en-US" dirty="0"/>
              <a:t>1 – 4 use LSH indexes.</a:t>
            </a:r>
          </a:p>
        </p:txBody>
      </p:sp>
      <p:sp>
        <p:nvSpPr>
          <p:cNvPr id="4" name="Content Placeholder 3">
            <a:extLst>
              <a:ext uri="{FF2B5EF4-FFF2-40B4-BE49-F238E27FC236}">
                <a16:creationId xmlns:a16="http://schemas.microsoft.com/office/drawing/2014/main" id="{D8A892DD-0E39-A6A4-B363-5BDBD076D53F}"/>
              </a:ext>
            </a:extLst>
          </p:cNvPr>
          <p:cNvSpPr>
            <a:spLocks noGrp="1"/>
          </p:cNvSpPr>
          <p:nvPr>
            <p:ph sz="half" idx="2"/>
          </p:nvPr>
        </p:nvSpPr>
        <p:spPr>
          <a:xfrm>
            <a:off x="6172200" y="1825625"/>
            <a:ext cx="5181600" cy="1772340"/>
          </a:xfrm>
        </p:spPr>
        <p:txBody>
          <a:bodyPr>
            <a:normAutofit fontScale="92500" lnSpcReduction="10000"/>
          </a:bodyPr>
          <a:lstStyle/>
          <a:p>
            <a:r>
              <a:rPr lang="en-US" dirty="0"/>
              <a:t>Results are ranked based on a weighted Euclidean distance between source and target attributes over the distances for the 5 similarity measures.</a:t>
            </a:r>
          </a:p>
          <a:p>
            <a:endParaRPr lang="en-US" dirty="0"/>
          </a:p>
        </p:txBody>
      </p:sp>
      <p:graphicFrame>
        <p:nvGraphicFramePr>
          <p:cNvPr id="5" name="Table 4">
            <a:extLst>
              <a:ext uri="{FF2B5EF4-FFF2-40B4-BE49-F238E27FC236}">
                <a16:creationId xmlns:a16="http://schemas.microsoft.com/office/drawing/2014/main" id="{6C368B84-042C-0286-C635-3D545AA646E9}"/>
              </a:ext>
            </a:extLst>
          </p:cNvPr>
          <p:cNvGraphicFramePr>
            <a:graphicFrameLocks noGrp="1"/>
          </p:cNvGraphicFramePr>
          <p:nvPr>
            <p:extLst>
              <p:ext uri="{D42A27DB-BD31-4B8C-83A1-F6EECF244321}">
                <p14:modId xmlns:p14="http://schemas.microsoft.com/office/powerpoint/2010/main" val="1570443806"/>
              </p:ext>
            </p:extLst>
          </p:nvPr>
        </p:nvGraphicFramePr>
        <p:xfrm>
          <a:off x="6019800" y="3897134"/>
          <a:ext cx="1506331" cy="1854200"/>
        </p:xfrm>
        <a:graphic>
          <a:graphicData uri="http://schemas.openxmlformats.org/drawingml/2006/table">
            <a:tbl>
              <a:tblPr firstRow="1" bandRow="1">
                <a:tableStyleId>{5C22544A-7EE6-4342-B048-85BDC9FD1C3A}</a:tableStyleId>
              </a:tblPr>
              <a:tblGrid>
                <a:gridCol w="1506331">
                  <a:extLst>
                    <a:ext uri="{9D8B030D-6E8A-4147-A177-3AD203B41FA5}">
                      <a16:colId xmlns:a16="http://schemas.microsoft.com/office/drawing/2014/main" val="2578379702"/>
                    </a:ext>
                  </a:extLst>
                </a:gridCol>
              </a:tblGrid>
              <a:tr h="370840">
                <a:tc>
                  <a:txBody>
                    <a:bodyPr/>
                    <a:lstStyle/>
                    <a:p>
                      <a:r>
                        <a:rPr lang="en-US" dirty="0"/>
                        <a:t>Employee</a:t>
                      </a:r>
                    </a:p>
                  </a:txBody>
                  <a:tcPr/>
                </a:tc>
                <a:extLst>
                  <a:ext uri="{0D108BD9-81ED-4DB2-BD59-A6C34878D82A}">
                    <a16:rowId xmlns:a16="http://schemas.microsoft.com/office/drawing/2014/main" val="2283166966"/>
                  </a:ext>
                </a:extLst>
              </a:tr>
              <a:tr h="370840">
                <a:tc>
                  <a:txBody>
                    <a:bodyPr/>
                    <a:lstStyle/>
                    <a:p>
                      <a:endParaRPr lang="en-US" dirty="0"/>
                    </a:p>
                  </a:txBody>
                  <a:tcPr/>
                </a:tc>
                <a:extLst>
                  <a:ext uri="{0D108BD9-81ED-4DB2-BD59-A6C34878D82A}">
                    <a16:rowId xmlns:a16="http://schemas.microsoft.com/office/drawing/2014/main" val="38137129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Bloggs</a:t>
                      </a:r>
                    </a:p>
                  </a:txBody>
                  <a:tcPr/>
                </a:tc>
                <a:extLst>
                  <a:ext uri="{0D108BD9-81ED-4DB2-BD59-A6C34878D82A}">
                    <a16:rowId xmlns:a16="http://schemas.microsoft.com/office/drawing/2014/main" val="780165001"/>
                  </a:ext>
                </a:extLst>
              </a:tr>
              <a:tr h="370840">
                <a:tc>
                  <a:txBody>
                    <a:bodyPr/>
                    <a:lstStyle/>
                    <a:p>
                      <a:endParaRPr lang="en-US"/>
                    </a:p>
                  </a:txBody>
                  <a:tcPr/>
                </a:tc>
                <a:extLst>
                  <a:ext uri="{0D108BD9-81ED-4DB2-BD59-A6C34878D82A}">
                    <a16:rowId xmlns:a16="http://schemas.microsoft.com/office/drawing/2014/main" val="3257863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Stephen Fry</a:t>
                      </a:r>
                    </a:p>
                  </a:txBody>
                  <a:tcPr/>
                </a:tc>
                <a:extLst>
                  <a:ext uri="{0D108BD9-81ED-4DB2-BD59-A6C34878D82A}">
                    <a16:rowId xmlns:a16="http://schemas.microsoft.com/office/drawing/2014/main" val="1839609083"/>
                  </a:ext>
                </a:extLst>
              </a:tr>
            </a:tbl>
          </a:graphicData>
        </a:graphic>
      </p:graphicFrame>
      <p:graphicFrame>
        <p:nvGraphicFramePr>
          <p:cNvPr id="6" name="Table 5">
            <a:extLst>
              <a:ext uri="{FF2B5EF4-FFF2-40B4-BE49-F238E27FC236}">
                <a16:creationId xmlns:a16="http://schemas.microsoft.com/office/drawing/2014/main" id="{9C50D6ED-EB77-C2CD-C478-5B2942A54C29}"/>
              </a:ext>
            </a:extLst>
          </p:cNvPr>
          <p:cNvGraphicFramePr>
            <a:graphicFrameLocks noGrp="1"/>
          </p:cNvGraphicFramePr>
          <p:nvPr>
            <p:extLst>
              <p:ext uri="{D42A27DB-BD31-4B8C-83A1-F6EECF244321}">
                <p14:modId xmlns:p14="http://schemas.microsoft.com/office/powerpoint/2010/main" val="3349208623"/>
              </p:ext>
            </p:extLst>
          </p:nvPr>
        </p:nvGraphicFramePr>
        <p:xfrm>
          <a:off x="9829800" y="3897134"/>
          <a:ext cx="2011017" cy="1854200"/>
        </p:xfrm>
        <a:graphic>
          <a:graphicData uri="http://schemas.openxmlformats.org/drawingml/2006/table">
            <a:tbl>
              <a:tblPr firstRow="1" bandRow="1">
                <a:tableStyleId>{5C22544A-7EE6-4342-B048-85BDC9FD1C3A}</a:tableStyleId>
              </a:tblPr>
              <a:tblGrid>
                <a:gridCol w="2011017">
                  <a:extLst>
                    <a:ext uri="{9D8B030D-6E8A-4147-A177-3AD203B41FA5}">
                      <a16:colId xmlns:a16="http://schemas.microsoft.com/office/drawing/2014/main" val="2578379702"/>
                    </a:ext>
                  </a:extLst>
                </a:gridCol>
              </a:tblGrid>
              <a:tr h="370840">
                <a:tc>
                  <a:txBody>
                    <a:bodyPr/>
                    <a:lstStyle/>
                    <a:p>
                      <a:r>
                        <a:rPr lang="en-US" dirty="0"/>
                        <a:t>Worker</a:t>
                      </a:r>
                    </a:p>
                  </a:txBody>
                  <a:tcPr/>
                </a:tc>
                <a:extLst>
                  <a:ext uri="{0D108BD9-81ED-4DB2-BD59-A6C34878D82A}">
                    <a16:rowId xmlns:a16="http://schemas.microsoft.com/office/drawing/2014/main" val="2283166966"/>
                  </a:ext>
                </a:extLst>
              </a:tr>
              <a:tr h="370840">
                <a:tc>
                  <a:txBody>
                    <a:bodyPr/>
                    <a:lstStyle/>
                    <a:p>
                      <a:endParaRPr lang="en-US" dirty="0"/>
                    </a:p>
                  </a:txBody>
                  <a:tcPr/>
                </a:tc>
                <a:extLst>
                  <a:ext uri="{0D108BD9-81ED-4DB2-BD59-A6C34878D82A}">
                    <a16:rowId xmlns:a16="http://schemas.microsoft.com/office/drawing/2014/main" val="38137129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Joseph Blogger</a:t>
                      </a:r>
                    </a:p>
                  </a:txBody>
                  <a:tcPr/>
                </a:tc>
                <a:extLst>
                  <a:ext uri="{0D108BD9-81ED-4DB2-BD59-A6C34878D82A}">
                    <a16:rowId xmlns:a16="http://schemas.microsoft.com/office/drawing/2014/main" val="780165001"/>
                  </a:ext>
                </a:extLst>
              </a:tr>
              <a:tr h="370840">
                <a:tc>
                  <a:txBody>
                    <a:bodyPr/>
                    <a:lstStyle/>
                    <a:p>
                      <a:endParaRPr lang="en-US"/>
                    </a:p>
                  </a:txBody>
                  <a:tcPr/>
                </a:tc>
                <a:extLst>
                  <a:ext uri="{0D108BD9-81ED-4DB2-BD59-A6C34878D82A}">
                    <a16:rowId xmlns:a16="http://schemas.microsoft.com/office/drawing/2014/main" val="3257863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Hugh Lawrie</a:t>
                      </a:r>
                    </a:p>
                  </a:txBody>
                  <a:tcPr/>
                </a:tc>
                <a:extLst>
                  <a:ext uri="{0D108BD9-81ED-4DB2-BD59-A6C34878D82A}">
                    <a16:rowId xmlns:a16="http://schemas.microsoft.com/office/drawing/2014/main" val="1839609083"/>
                  </a:ext>
                </a:extLst>
              </a:tr>
            </a:tbl>
          </a:graphicData>
        </a:graphic>
      </p:graphicFrame>
      <p:cxnSp>
        <p:nvCxnSpPr>
          <p:cNvPr id="8" name="Straight Arrow Connector 7">
            <a:extLst>
              <a:ext uri="{FF2B5EF4-FFF2-40B4-BE49-F238E27FC236}">
                <a16:creationId xmlns:a16="http://schemas.microsoft.com/office/drawing/2014/main" id="{64E49C50-49F9-5A69-ADC8-C520E939FB3E}"/>
              </a:ext>
            </a:extLst>
          </p:cNvPr>
          <p:cNvCxnSpPr/>
          <p:nvPr/>
        </p:nvCxnSpPr>
        <p:spPr>
          <a:xfrm>
            <a:off x="7705035" y="4131533"/>
            <a:ext cx="1888435"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9809709-F10C-F22D-36B8-040600A597EE}"/>
              </a:ext>
            </a:extLst>
          </p:cNvPr>
          <p:cNvSpPr txBox="1"/>
          <p:nvPr/>
        </p:nvSpPr>
        <p:spPr>
          <a:xfrm>
            <a:off x="7823578" y="3748569"/>
            <a:ext cx="1731180" cy="369332"/>
          </a:xfrm>
          <a:prstGeom prst="rect">
            <a:avLst/>
          </a:prstGeom>
          <a:noFill/>
        </p:spPr>
        <p:txBody>
          <a:bodyPr wrap="none" rtlCol="0">
            <a:spAutoFit/>
          </a:bodyPr>
          <a:lstStyle/>
          <a:p>
            <a:r>
              <a:rPr lang="en-US" dirty="0"/>
              <a:t>Attribute Names</a:t>
            </a:r>
          </a:p>
        </p:txBody>
      </p:sp>
      <p:sp>
        <p:nvSpPr>
          <p:cNvPr id="10" name="TextBox 9">
            <a:extLst>
              <a:ext uri="{FF2B5EF4-FFF2-40B4-BE49-F238E27FC236}">
                <a16:creationId xmlns:a16="http://schemas.microsoft.com/office/drawing/2014/main" id="{8ACE0A82-D116-5BE4-9ECD-6928C5829CA6}"/>
              </a:ext>
            </a:extLst>
          </p:cNvPr>
          <p:cNvSpPr txBox="1"/>
          <p:nvPr/>
        </p:nvSpPr>
        <p:spPr>
          <a:xfrm>
            <a:off x="7803700" y="4456870"/>
            <a:ext cx="1691104" cy="369332"/>
          </a:xfrm>
          <a:prstGeom prst="rect">
            <a:avLst/>
          </a:prstGeom>
          <a:noFill/>
        </p:spPr>
        <p:txBody>
          <a:bodyPr wrap="none" rtlCol="0">
            <a:spAutoFit/>
          </a:bodyPr>
          <a:lstStyle/>
          <a:p>
            <a:r>
              <a:rPr lang="en-US" dirty="0"/>
              <a:t>Attribute Values</a:t>
            </a:r>
          </a:p>
        </p:txBody>
      </p:sp>
      <p:sp>
        <p:nvSpPr>
          <p:cNvPr id="11" name="TextBox 10">
            <a:extLst>
              <a:ext uri="{FF2B5EF4-FFF2-40B4-BE49-F238E27FC236}">
                <a16:creationId xmlns:a16="http://schemas.microsoft.com/office/drawing/2014/main" id="{2851605D-6B0B-CFE0-00FD-D478E5DA3FCC}"/>
              </a:ext>
            </a:extLst>
          </p:cNvPr>
          <p:cNvSpPr txBox="1"/>
          <p:nvPr/>
        </p:nvSpPr>
        <p:spPr>
          <a:xfrm>
            <a:off x="7795255" y="5145327"/>
            <a:ext cx="1756378" cy="369332"/>
          </a:xfrm>
          <a:prstGeom prst="rect">
            <a:avLst/>
          </a:prstGeom>
          <a:noFill/>
        </p:spPr>
        <p:txBody>
          <a:bodyPr wrap="none" rtlCol="0">
            <a:spAutoFit/>
          </a:bodyPr>
          <a:lstStyle/>
          <a:p>
            <a:r>
              <a:rPr lang="en-US" dirty="0"/>
              <a:t>Attribute Format</a:t>
            </a:r>
          </a:p>
        </p:txBody>
      </p:sp>
      <p:cxnSp>
        <p:nvCxnSpPr>
          <p:cNvPr id="12" name="Straight Arrow Connector 11">
            <a:extLst>
              <a:ext uri="{FF2B5EF4-FFF2-40B4-BE49-F238E27FC236}">
                <a16:creationId xmlns:a16="http://schemas.microsoft.com/office/drawing/2014/main" id="{8F97DD88-A53A-F542-111F-0A1F6857C25B}"/>
              </a:ext>
            </a:extLst>
          </p:cNvPr>
          <p:cNvCxnSpPr/>
          <p:nvPr/>
        </p:nvCxnSpPr>
        <p:spPr>
          <a:xfrm>
            <a:off x="7733747" y="4824234"/>
            <a:ext cx="1888435"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0389A4-58D8-C09A-6567-B4A6DCB25A02}"/>
              </a:ext>
            </a:extLst>
          </p:cNvPr>
          <p:cNvCxnSpPr/>
          <p:nvPr/>
        </p:nvCxnSpPr>
        <p:spPr>
          <a:xfrm>
            <a:off x="7733747" y="5514659"/>
            <a:ext cx="1888435"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6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BD5B-378C-EDA2-5B53-2BB083CA8694}"/>
              </a:ext>
            </a:extLst>
          </p:cNvPr>
          <p:cNvSpPr>
            <a:spLocks noGrp="1"/>
          </p:cNvSpPr>
          <p:nvPr>
            <p:ph type="title"/>
          </p:nvPr>
        </p:nvSpPr>
        <p:spPr/>
        <p:txBody>
          <a:bodyPr/>
          <a:lstStyle/>
          <a:p>
            <a:r>
              <a:rPr lang="en-US" dirty="0"/>
              <a:t>Behind the scenes: D</a:t>
            </a:r>
            <a:r>
              <a:rPr lang="en-US" baseline="30000" dirty="0"/>
              <a:t>3</a:t>
            </a:r>
            <a:r>
              <a:rPr lang="en-US" dirty="0"/>
              <a:t>L – Relationships</a:t>
            </a:r>
          </a:p>
        </p:txBody>
      </p:sp>
      <p:sp>
        <p:nvSpPr>
          <p:cNvPr id="3" name="Content Placeholder 2">
            <a:extLst>
              <a:ext uri="{FF2B5EF4-FFF2-40B4-BE49-F238E27FC236}">
                <a16:creationId xmlns:a16="http://schemas.microsoft.com/office/drawing/2014/main" id="{DC34176D-46DD-0661-2751-3B170B2957E9}"/>
              </a:ext>
            </a:extLst>
          </p:cNvPr>
          <p:cNvSpPr>
            <a:spLocks noGrp="1"/>
          </p:cNvSpPr>
          <p:nvPr>
            <p:ph sz="half" idx="1"/>
          </p:nvPr>
        </p:nvSpPr>
        <p:spPr/>
        <p:txBody>
          <a:bodyPr>
            <a:normAutofit fontScale="92500" lnSpcReduction="20000"/>
          </a:bodyPr>
          <a:lstStyle/>
          <a:p>
            <a:r>
              <a:rPr lang="en-US" dirty="0"/>
              <a:t>D</a:t>
            </a:r>
            <a:r>
              <a:rPr lang="en-US" baseline="30000" dirty="0"/>
              <a:t>3</a:t>
            </a:r>
            <a:r>
              <a:rPr lang="en-US" dirty="0"/>
              <a:t>L also considers relationships when ranking search results.</a:t>
            </a:r>
          </a:p>
          <a:p>
            <a:r>
              <a:rPr lang="en-US" dirty="0"/>
              <a:t>In the example:</a:t>
            </a:r>
          </a:p>
          <a:p>
            <a:pPr lvl="1"/>
            <a:r>
              <a:rPr lang="en-US" dirty="0"/>
              <a:t>If </a:t>
            </a:r>
            <a:r>
              <a:rPr lang="en-US" i="1" dirty="0"/>
              <a:t>A </a:t>
            </a:r>
            <a:r>
              <a:rPr lang="en-US" dirty="0"/>
              <a:t>is the subject column of each table.</a:t>
            </a:r>
          </a:p>
          <a:p>
            <a:pPr lvl="1"/>
            <a:r>
              <a:rPr lang="en-US" dirty="0"/>
              <a:t>Assume the search is for </a:t>
            </a:r>
            <a:r>
              <a:rPr lang="en-US" i="1" dirty="0"/>
              <a:t>Target</a:t>
            </a:r>
            <a:r>
              <a:rPr lang="en-US" dirty="0"/>
              <a:t>, and </a:t>
            </a:r>
            <a:r>
              <a:rPr lang="en-US" i="1" dirty="0"/>
              <a:t>Source-1</a:t>
            </a:r>
            <a:r>
              <a:rPr lang="en-US" dirty="0"/>
              <a:t> is in in the top-</a:t>
            </a:r>
            <a:r>
              <a:rPr lang="en-US" i="1" dirty="0"/>
              <a:t>k</a:t>
            </a:r>
            <a:r>
              <a:rPr lang="en-US" dirty="0"/>
              <a:t>.</a:t>
            </a:r>
          </a:p>
          <a:p>
            <a:pPr lvl="1"/>
            <a:r>
              <a:rPr lang="en-US" dirty="0"/>
              <a:t>Then if </a:t>
            </a:r>
            <a:r>
              <a:rPr lang="en-US" i="1" dirty="0"/>
              <a:t>Source-1.A</a:t>
            </a:r>
            <a:r>
              <a:rPr lang="en-US" dirty="0"/>
              <a:t> overlaps with </a:t>
            </a:r>
            <a:r>
              <a:rPr lang="en-US" i="1" dirty="0"/>
              <a:t>Source-2.A</a:t>
            </a:r>
            <a:r>
              <a:rPr lang="en-US" dirty="0"/>
              <a:t>, the join of </a:t>
            </a:r>
            <a:r>
              <a:rPr lang="en-US" i="1" dirty="0"/>
              <a:t>Source-1</a:t>
            </a:r>
            <a:r>
              <a:rPr lang="en-US" dirty="0"/>
              <a:t> with </a:t>
            </a:r>
            <a:r>
              <a:rPr lang="en-US" i="1" dirty="0"/>
              <a:t>Source-2</a:t>
            </a:r>
            <a:r>
              <a:rPr lang="en-US" dirty="0"/>
              <a:t> on </a:t>
            </a:r>
            <a:r>
              <a:rPr lang="en-US" i="1" dirty="0"/>
              <a:t>A</a:t>
            </a:r>
            <a:r>
              <a:rPr lang="en-US" dirty="0"/>
              <a:t> may be more similar to the </a:t>
            </a:r>
            <a:r>
              <a:rPr lang="en-US" i="1" dirty="0"/>
              <a:t>Target</a:t>
            </a:r>
            <a:r>
              <a:rPr lang="en-US" dirty="0"/>
              <a:t> than </a:t>
            </a:r>
            <a:r>
              <a:rPr lang="en-US" i="1" dirty="0"/>
              <a:t>Source-1</a:t>
            </a:r>
            <a:r>
              <a:rPr lang="en-US" dirty="0"/>
              <a:t> alone.</a:t>
            </a:r>
          </a:p>
          <a:p>
            <a:r>
              <a:rPr lang="en-US" dirty="0"/>
              <a:t>This illustrates that Dataset Search and Data Navigation are potentially overlapping concerns.</a:t>
            </a:r>
          </a:p>
        </p:txBody>
      </p:sp>
      <p:graphicFrame>
        <p:nvGraphicFramePr>
          <p:cNvPr id="5" name="Table 4">
            <a:extLst>
              <a:ext uri="{FF2B5EF4-FFF2-40B4-BE49-F238E27FC236}">
                <a16:creationId xmlns:a16="http://schemas.microsoft.com/office/drawing/2014/main" id="{CF0CE464-8528-3B64-5E07-648B4E69FD49}"/>
              </a:ext>
            </a:extLst>
          </p:cNvPr>
          <p:cNvGraphicFramePr>
            <a:graphicFrameLocks noGrp="1"/>
          </p:cNvGraphicFramePr>
          <p:nvPr>
            <p:extLst>
              <p:ext uri="{D42A27DB-BD31-4B8C-83A1-F6EECF244321}">
                <p14:modId xmlns:p14="http://schemas.microsoft.com/office/powerpoint/2010/main" val="1355063518"/>
              </p:ext>
            </p:extLst>
          </p:nvPr>
        </p:nvGraphicFramePr>
        <p:xfrm>
          <a:off x="6493565" y="1826661"/>
          <a:ext cx="4713355" cy="1112520"/>
        </p:xfrm>
        <a:graphic>
          <a:graphicData uri="http://schemas.openxmlformats.org/drawingml/2006/table">
            <a:tbl>
              <a:tblPr firstRow="1" bandRow="1">
                <a:tableStyleId>{5C22544A-7EE6-4342-B048-85BDC9FD1C3A}</a:tableStyleId>
              </a:tblPr>
              <a:tblGrid>
                <a:gridCol w="942671">
                  <a:extLst>
                    <a:ext uri="{9D8B030D-6E8A-4147-A177-3AD203B41FA5}">
                      <a16:colId xmlns:a16="http://schemas.microsoft.com/office/drawing/2014/main" val="3192539842"/>
                    </a:ext>
                  </a:extLst>
                </a:gridCol>
                <a:gridCol w="942671">
                  <a:extLst>
                    <a:ext uri="{9D8B030D-6E8A-4147-A177-3AD203B41FA5}">
                      <a16:colId xmlns:a16="http://schemas.microsoft.com/office/drawing/2014/main" val="1098791139"/>
                    </a:ext>
                  </a:extLst>
                </a:gridCol>
                <a:gridCol w="942671">
                  <a:extLst>
                    <a:ext uri="{9D8B030D-6E8A-4147-A177-3AD203B41FA5}">
                      <a16:colId xmlns:a16="http://schemas.microsoft.com/office/drawing/2014/main" val="2465053309"/>
                    </a:ext>
                  </a:extLst>
                </a:gridCol>
                <a:gridCol w="942671">
                  <a:extLst>
                    <a:ext uri="{9D8B030D-6E8A-4147-A177-3AD203B41FA5}">
                      <a16:colId xmlns:a16="http://schemas.microsoft.com/office/drawing/2014/main" val="1412749354"/>
                    </a:ext>
                  </a:extLst>
                </a:gridCol>
                <a:gridCol w="942671">
                  <a:extLst>
                    <a:ext uri="{9D8B030D-6E8A-4147-A177-3AD203B41FA5}">
                      <a16:colId xmlns:a16="http://schemas.microsoft.com/office/drawing/2014/main" val="1766711796"/>
                    </a:ext>
                  </a:extLst>
                </a:gridCol>
              </a:tblGrid>
              <a:tr h="370840">
                <a:tc gridSpan="5">
                  <a:txBody>
                    <a:bodyPr/>
                    <a:lstStyle/>
                    <a:p>
                      <a:pPr algn="ctr"/>
                      <a:r>
                        <a:rPr lang="en-US" dirty="0"/>
                        <a:t>Target</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75265518"/>
                  </a:ext>
                </a:extLst>
              </a:tr>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E</a:t>
                      </a:r>
                    </a:p>
                  </a:txBody>
                  <a:tcPr/>
                </a:tc>
                <a:extLst>
                  <a:ext uri="{0D108BD9-81ED-4DB2-BD59-A6C34878D82A}">
                    <a16:rowId xmlns:a16="http://schemas.microsoft.com/office/drawing/2014/main" val="32226675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10163020"/>
                  </a:ext>
                </a:extLst>
              </a:tr>
            </a:tbl>
          </a:graphicData>
        </a:graphic>
      </p:graphicFrame>
      <p:graphicFrame>
        <p:nvGraphicFramePr>
          <p:cNvPr id="9" name="Table 8">
            <a:extLst>
              <a:ext uri="{FF2B5EF4-FFF2-40B4-BE49-F238E27FC236}">
                <a16:creationId xmlns:a16="http://schemas.microsoft.com/office/drawing/2014/main" id="{3C961FAF-39E8-6958-463E-1818D904309E}"/>
              </a:ext>
            </a:extLst>
          </p:cNvPr>
          <p:cNvGraphicFramePr>
            <a:graphicFrameLocks noGrp="1"/>
          </p:cNvGraphicFramePr>
          <p:nvPr>
            <p:extLst>
              <p:ext uri="{D42A27DB-BD31-4B8C-83A1-F6EECF244321}">
                <p14:modId xmlns:p14="http://schemas.microsoft.com/office/powerpoint/2010/main" val="467023923"/>
              </p:ext>
            </p:extLst>
          </p:nvPr>
        </p:nvGraphicFramePr>
        <p:xfrm>
          <a:off x="6535528" y="3559496"/>
          <a:ext cx="3882888" cy="1112520"/>
        </p:xfrm>
        <a:graphic>
          <a:graphicData uri="http://schemas.openxmlformats.org/drawingml/2006/table">
            <a:tbl>
              <a:tblPr firstRow="1" bandRow="1">
                <a:tableStyleId>{F5AB1C69-6EDB-4FF4-983F-18BD219EF322}</a:tableStyleId>
              </a:tblPr>
              <a:tblGrid>
                <a:gridCol w="647148">
                  <a:extLst>
                    <a:ext uri="{9D8B030D-6E8A-4147-A177-3AD203B41FA5}">
                      <a16:colId xmlns:a16="http://schemas.microsoft.com/office/drawing/2014/main" val="2762658895"/>
                    </a:ext>
                  </a:extLst>
                </a:gridCol>
                <a:gridCol w="647148">
                  <a:extLst>
                    <a:ext uri="{9D8B030D-6E8A-4147-A177-3AD203B41FA5}">
                      <a16:colId xmlns:a16="http://schemas.microsoft.com/office/drawing/2014/main" val="4204194207"/>
                    </a:ext>
                  </a:extLst>
                </a:gridCol>
                <a:gridCol w="647148">
                  <a:extLst>
                    <a:ext uri="{9D8B030D-6E8A-4147-A177-3AD203B41FA5}">
                      <a16:colId xmlns:a16="http://schemas.microsoft.com/office/drawing/2014/main" val="4262456800"/>
                    </a:ext>
                  </a:extLst>
                </a:gridCol>
                <a:gridCol w="647148">
                  <a:extLst>
                    <a:ext uri="{9D8B030D-6E8A-4147-A177-3AD203B41FA5}">
                      <a16:colId xmlns:a16="http://schemas.microsoft.com/office/drawing/2014/main" val="2458890473"/>
                    </a:ext>
                  </a:extLst>
                </a:gridCol>
                <a:gridCol w="647148">
                  <a:extLst>
                    <a:ext uri="{9D8B030D-6E8A-4147-A177-3AD203B41FA5}">
                      <a16:colId xmlns:a16="http://schemas.microsoft.com/office/drawing/2014/main" val="1815516986"/>
                    </a:ext>
                  </a:extLst>
                </a:gridCol>
                <a:gridCol w="647148">
                  <a:extLst>
                    <a:ext uri="{9D8B030D-6E8A-4147-A177-3AD203B41FA5}">
                      <a16:colId xmlns:a16="http://schemas.microsoft.com/office/drawing/2014/main" val="1278372757"/>
                    </a:ext>
                  </a:extLst>
                </a:gridCol>
              </a:tblGrid>
              <a:tr h="370840">
                <a:tc gridSpan="6">
                  <a:txBody>
                    <a:bodyPr/>
                    <a:lstStyle/>
                    <a:p>
                      <a:pPr algn="ctr"/>
                      <a:r>
                        <a:rPr lang="en-US" dirty="0"/>
                        <a:t>Source-1 </a:t>
                      </a:r>
                    </a:p>
                  </a:txBody>
                  <a:tcPr/>
                </a:tc>
                <a:tc hMerge="1">
                  <a:txBody>
                    <a:bodyPr/>
                    <a:lstStyle/>
                    <a:p>
                      <a:endParaRPr lang="en-US"/>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8696342"/>
                  </a:ext>
                </a:extLst>
              </a:tr>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tc>
                  <a:txBody>
                    <a:bodyPr/>
                    <a:lstStyle/>
                    <a:p>
                      <a:r>
                        <a:rPr lang="en-US" dirty="0"/>
                        <a:t>F</a:t>
                      </a:r>
                    </a:p>
                  </a:txBody>
                  <a:tcPr/>
                </a:tc>
                <a:tc>
                  <a:txBody>
                    <a:bodyPr/>
                    <a:lstStyle/>
                    <a:p>
                      <a:r>
                        <a:rPr lang="en-US" dirty="0"/>
                        <a:t>G</a:t>
                      </a:r>
                    </a:p>
                  </a:txBody>
                  <a:tcPr/>
                </a:tc>
                <a:extLst>
                  <a:ext uri="{0D108BD9-81ED-4DB2-BD59-A6C34878D82A}">
                    <a16:rowId xmlns:a16="http://schemas.microsoft.com/office/drawing/2014/main" val="3848625238"/>
                  </a:ext>
                </a:extLst>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64004125"/>
                  </a:ext>
                </a:extLst>
              </a:tr>
            </a:tbl>
          </a:graphicData>
        </a:graphic>
      </p:graphicFrame>
      <p:graphicFrame>
        <p:nvGraphicFramePr>
          <p:cNvPr id="10" name="Table 9">
            <a:extLst>
              <a:ext uri="{FF2B5EF4-FFF2-40B4-BE49-F238E27FC236}">
                <a16:creationId xmlns:a16="http://schemas.microsoft.com/office/drawing/2014/main" id="{E74E1FF5-6944-F1B1-1FC4-4B28230C401B}"/>
              </a:ext>
            </a:extLst>
          </p:cNvPr>
          <p:cNvGraphicFramePr>
            <a:graphicFrameLocks noGrp="1"/>
          </p:cNvGraphicFramePr>
          <p:nvPr>
            <p:extLst>
              <p:ext uri="{D42A27DB-BD31-4B8C-83A1-F6EECF244321}">
                <p14:modId xmlns:p14="http://schemas.microsoft.com/office/powerpoint/2010/main" val="1517393351"/>
              </p:ext>
            </p:extLst>
          </p:nvPr>
        </p:nvGraphicFramePr>
        <p:xfrm>
          <a:off x="7854374" y="4760249"/>
          <a:ext cx="2588592" cy="1112520"/>
        </p:xfrm>
        <a:graphic>
          <a:graphicData uri="http://schemas.openxmlformats.org/drawingml/2006/table">
            <a:tbl>
              <a:tblPr firstRow="1" bandRow="1">
                <a:tableStyleId>{F5AB1C69-6EDB-4FF4-983F-18BD219EF322}</a:tableStyleId>
              </a:tblPr>
              <a:tblGrid>
                <a:gridCol w="647148">
                  <a:extLst>
                    <a:ext uri="{9D8B030D-6E8A-4147-A177-3AD203B41FA5}">
                      <a16:colId xmlns:a16="http://schemas.microsoft.com/office/drawing/2014/main" val="2762658895"/>
                    </a:ext>
                  </a:extLst>
                </a:gridCol>
                <a:gridCol w="647148">
                  <a:extLst>
                    <a:ext uri="{9D8B030D-6E8A-4147-A177-3AD203B41FA5}">
                      <a16:colId xmlns:a16="http://schemas.microsoft.com/office/drawing/2014/main" val="4204194207"/>
                    </a:ext>
                  </a:extLst>
                </a:gridCol>
                <a:gridCol w="647148">
                  <a:extLst>
                    <a:ext uri="{9D8B030D-6E8A-4147-A177-3AD203B41FA5}">
                      <a16:colId xmlns:a16="http://schemas.microsoft.com/office/drawing/2014/main" val="2935910916"/>
                    </a:ext>
                  </a:extLst>
                </a:gridCol>
                <a:gridCol w="647148">
                  <a:extLst>
                    <a:ext uri="{9D8B030D-6E8A-4147-A177-3AD203B41FA5}">
                      <a16:colId xmlns:a16="http://schemas.microsoft.com/office/drawing/2014/main" val="2023107038"/>
                    </a:ext>
                  </a:extLst>
                </a:gridCol>
              </a:tblGrid>
              <a:tr h="370840">
                <a:tc gridSpan="4">
                  <a:txBody>
                    <a:bodyPr/>
                    <a:lstStyle/>
                    <a:p>
                      <a:pPr algn="ctr"/>
                      <a:r>
                        <a:rPr lang="en-US" dirty="0"/>
                        <a:t>Source-2</a:t>
                      </a:r>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8696342"/>
                  </a:ext>
                </a:extLst>
              </a:tr>
              <a:tr h="370840">
                <a:tc>
                  <a:txBody>
                    <a:bodyPr/>
                    <a:lstStyle/>
                    <a:p>
                      <a:r>
                        <a:rPr lang="en-US" dirty="0"/>
                        <a:t>A</a:t>
                      </a:r>
                    </a:p>
                  </a:txBody>
                  <a:tcPr/>
                </a:tc>
                <a:tc>
                  <a:txBody>
                    <a:bodyPr/>
                    <a:lstStyle/>
                    <a:p>
                      <a:r>
                        <a:rPr lang="en-US" dirty="0"/>
                        <a:t>E</a:t>
                      </a:r>
                    </a:p>
                  </a:txBody>
                  <a:tcPr/>
                </a:tc>
                <a:tc>
                  <a:txBody>
                    <a:bodyPr/>
                    <a:lstStyle/>
                    <a:p>
                      <a:r>
                        <a:rPr lang="en-US" dirty="0"/>
                        <a:t>P</a:t>
                      </a:r>
                    </a:p>
                  </a:txBody>
                  <a:tcPr/>
                </a:tc>
                <a:tc>
                  <a:txBody>
                    <a:bodyPr/>
                    <a:lstStyle/>
                    <a:p>
                      <a:r>
                        <a:rPr lang="en-US" dirty="0"/>
                        <a:t>Q</a:t>
                      </a:r>
                    </a:p>
                  </a:txBody>
                  <a:tcPr/>
                </a:tc>
                <a:extLst>
                  <a:ext uri="{0D108BD9-81ED-4DB2-BD59-A6C34878D82A}">
                    <a16:rowId xmlns:a16="http://schemas.microsoft.com/office/drawing/2014/main" val="384862523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64004125"/>
                  </a:ext>
                </a:extLst>
              </a:tr>
            </a:tbl>
          </a:graphicData>
        </a:graphic>
      </p:graphicFrame>
      <p:sp>
        <p:nvSpPr>
          <p:cNvPr id="4" name="TextBox 3">
            <a:extLst>
              <a:ext uri="{FF2B5EF4-FFF2-40B4-BE49-F238E27FC236}">
                <a16:creationId xmlns:a16="http://schemas.microsoft.com/office/drawing/2014/main" id="{4CAB8E45-1E63-D1B3-7D1C-8EFB35AAD096}"/>
              </a:ext>
            </a:extLst>
          </p:cNvPr>
          <p:cNvSpPr txBox="1"/>
          <p:nvPr/>
        </p:nvSpPr>
        <p:spPr>
          <a:xfrm>
            <a:off x="6793392" y="4507501"/>
            <a:ext cx="803118"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417874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4EB8-BCA0-AB03-079B-4F38F75FF047}"/>
              </a:ext>
            </a:extLst>
          </p:cNvPr>
          <p:cNvSpPr>
            <a:spLocks noGrp="1"/>
          </p:cNvSpPr>
          <p:nvPr>
            <p:ph type="title"/>
          </p:nvPr>
        </p:nvSpPr>
        <p:spPr/>
        <p:txBody>
          <a:bodyPr/>
          <a:lstStyle/>
          <a:p>
            <a:r>
              <a:rPr lang="en-US" dirty="0"/>
              <a:t>Aside: Subject Columns</a:t>
            </a:r>
          </a:p>
        </p:txBody>
      </p:sp>
      <p:sp>
        <p:nvSpPr>
          <p:cNvPr id="3" name="Content Placeholder 2">
            <a:extLst>
              <a:ext uri="{FF2B5EF4-FFF2-40B4-BE49-F238E27FC236}">
                <a16:creationId xmlns:a16="http://schemas.microsoft.com/office/drawing/2014/main" id="{0443C71D-CF9A-FE70-B57B-19E959E41EDA}"/>
              </a:ext>
            </a:extLst>
          </p:cNvPr>
          <p:cNvSpPr>
            <a:spLocks noGrp="1"/>
          </p:cNvSpPr>
          <p:nvPr>
            <p:ph sz="half" idx="1"/>
          </p:nvPr>
        </p:nvSpPr>
        <p:spPr/>
        <p:txBody>
          <a:bodyPr>
            <a:normAutofit lnSpcReduction="10000"/>
          </a:bodyPr>
          <a:lstStyle/>
          <a:p>
            <a:r>
              <a:rPr lang="en-US" dirty="0"/>
              <a:t>The subject column / subject attribute of a dataset describes the entity the dataset is about.</a:t>
            </a:r>
          </a:p>
          <a:p>
            <a:pPr lvl="1"/>
            <a:r>
              <a:rPr lang="en-US" i="1" dirty="0"/>
              <a:t>Title</a:t>
            </a:r>
            <a:r>
              <a:rPr lang="en-US" dirty="0"/>
              <a:t> of a </a:t>
            </a:r>
            <a:r>
              <a:rPr lang="en-US" i="1" dirty="0"/>
              <a:t>movie</a:t>
            </a:r>
            <a:r>
              <a:rPr lang="en-US" dirty="0"/>
              <a:t>.</a:t>
            </a:r>
          </a:p>
          <a:p>
            <a:pPr lvl="1"/>
            <a:r>
              <a:rPr lang="en-US" i="1" dirty="0"/>
              <a:t>Name</a:t>
            </a:r>
            <a:r>
              <a:rPr lang="en-US" dirty="0"/>
              <a:t> of a </a:t>
            </a:r>
            <a:r>
              <a:rPr lang="en-US" i="1" dirty="0"/>
              <a:t>city</a:t>
            </a:r>
            <a:r>
              <a:rPr lang="en-US" dirty="0"/>
              <a:t>.</a:t>
            </a:r>
          </a:p>
          <a:p>
            <a:r>
              <a:rPr lang="en-US" dirty="0"/>
              <a:t>The subject column can then play a role analogous to the primary key, for example when looking for relationships between datasets or grouping related datasets.</a:t>
            </a:r>
          </a:p>
          <a:p>
            <a:pPr lvl="1"/>
            <a:endParaRPr lang="en-US" dirty="0"/>
          </a:p>
        </p:txBody>
      </p:sp>
      <p:sp>
        <p:nvSpPr>
          <p:cNvPr id="4" name="Content Placeholder 3">
            <a:extLst>
              <a:ext uri="{FF2B5EF4-FFF2-40B4-BE49-F238E27FC236}">
                <a16:creationId xmlns:a16="http://schemas.microsoft.com/office/drawing/2014/main" id="{18E823F0-FDAB-7E08-39A3-7043F2823CE8}"/>
              </a:ext>
            </a:extLst>
          </p:cNvPr>
          <p:cNvSpPr>
            <a:spLocks noGrp="1"/>
          </p:cNvSpPr>
          <p:nvPr>
            <p:ph sz="half" idx="2"/>
          </p:nvPr>
        </p:nvSpPr>
        <p:spPr>
          <a:xfrm>
            <a:off x="6172200" y="1825625"/>
            <a:ext cx="5181600" cy="1180811"/>
          </a:xfrm>
        </p:spPr>
        <p:txBody>
          <a:bodyPr>
            <a:normAutofit lnSpcReduction="10000"/>
          </a:bodyPr>
          <a:lstStyle/>
          <a:p>
            <a:r>
              <a:rPr lang="en-US" dirty="0"/>
              <a:t>Subject columns have been inferred by machine learning or using heuristics.</a:t>
            </a:r>
          </a:p>
        </p:txBody>
      </p:sp>
      <p:sp>
        <p:nvSpPr>
          <p:cNvPr id="5" name="TextBox 4">
            <a:extLst>
              <a:ext uri="{FF2B5EF4-FFF2-40B4-BE49-F238E27FC236}">
                <a16:creationId xmlns:a16="http://schemas.microsoft.com/office/drawing/2014/main" id="{506B66F8-9A98-0B42-9CD0-EB338F2D592B}"/>
              </a:ext>
            </a:extLst>
          </p:cNvPr>
          <p:cNvSpPr txBox="1"/>
          <p:nvPr/>
        </p:nvSpPr>
        <p:spPr>
          <a:xfrm>
            <a:off x="6172200" y="3141373"/>
            <a:ext cx="5181599" cy="2308324"/>
          </a:xfrm>
          <a:prstGeom prst="rect">
            <a:avLst/>
          </a:prstGeom>
          <a:noFill/>
          <a:ln w="12700">
            <a:solidFill>
              <a:schemeClr val="tx1"/>
            </a:solidFill>
          </a:ln>
        </p:spPr>
        <p:txBody>
          <a:bodyPr wrap="square" rtlCol="0">
            <a:spAutoFit/>
          </a:bodyPr>
          <a:lstStyle/>
          <a:p>
            <a:r>
              <a:rPr lang="en-US" dirty="0"/>
              <a:t>Petros </a:t>
            </a:r>
            <a:r>
              <a:rPr lang="en-US" dirty="0" err="1"/>
              <a:t>Venetis</a:t>
            </a:r>
            <a:r>
              <a:rPr lang="en-US" dirty="0"/>
              <a:t>, Alon Y. Halevy, Jayant </a:t>
            </a:r>
            <a:r>
              <a:rPr lang="en-US" dirty="0" err="1"/>
              <a:t>Madhavan</a:t>
            </a:r>
            <a:r>
              <a:rPr lang="en-US" dirty="0"/>
              <a:t>, Marius </a:t>
            </a:r>
            <a:r>
              <a:rPr lang="en-US" dirty="0" err="1"/>
              <a:t>Pasca</a:t>
            </a:r>
            <a:r>
              <a:rPr lang="en-US" dirty="0"/>
              <a:t>, Warren Shen, Fei Wu, </a:t>
            </a:r>
            <a:r>
              <a:rPr lang="en-US" dirty="0" err="1"/>
              <a:t>Gengxin</a:t>
            </a:r>
            <a:r>
              <a:rPr lang="en-US" dirty="0"/>
              <a:t> Miao, Chung Wu: Recovering Semantics of Tables on the Web. Proc. VLDB Endow. 4(9): 528-538 (2011)</a:t>
            </a:r>
          </a:p>
          <a:p>
            <a:endParaRPr lang="en-US" dirty="0"/>
          </a:p>
          <a:p>
            <a:r>
              <a:rPr lang="en-US" dirty="0" err="1"/>
              <a:t>Ziqi</a:t>
            </a:r>
            <a:r>
              <a:rPr lang="en-US" dirty="0"/>
              <a:t> Zhang: Effective and efficient Semantic Table </a:t>
            </a:r>
          </a:p>
          <a:p>
            <a:r>
              <a:rPr lang="en-US" dirty="0"/>
              <a:t>Interpretation using </a:t>
            </a:r>
            <a:r>
              <a:rPr lang="en-US" dirty="0" err="1"/>
              <a:t>TableMiner</a:t>
            </a:r>
            <a:r>
              <a:rPr lang="en-US" dirty="0"/>
              <a:t>+. Semantic Web </a:t>
            </a:r>
          </a:p>
          <a:p>
            <a:r>
              <a:rPr lang="en-US" dirty="0"/>
              <a:t>8(6): 921-957 (2017)</a:t>
            </a:r>
          </a:p>
        </p:txBody>
      </p:sp>
    </p:spTree>
    <p:extLst>
      <p:ext uri="{BB962C8B-B14F-4D97-AF65-F5344CB8AC3E}">
        <p14:creationId xmlns:p14="http://schemas.microsoft.com/office/powerpoint/2010/main" val="89816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459A-2D92-6282-B7C3-2926EA4054A6}"/>
              </a:ext>
            </a:extLst>
          </p:cNvPr>
          <p:cNvSpPr>
            <a:spLocks noGrp="1"/>
          </p:cNvSpPr>
          <p:nvPr>
            <p:ph type="title"/>
          </p:nvPr>
        </p:nvSpPr>
        <p:spPr/>
        <p:txBody>
          <a:bodyPr/>
          <a:lstStyle/>
          <a:p>
            <a:r>
              <a:rPr lang="en-US" sz="4400" dirty="0"/>
              <a:t>Dataset Search: Benchmarking / Evaluation</a:t>
            </a:r>
            <a:endParaRPr lang="en-US" dirty="0"/>
          </a:p>
        </p:txBody>
      </p:sp>
      <p:sp>
        <p:nvSpPr>
          <p:cNvPr id="3" name="Content Placeholder 2">
            <a:extLst>
              <a:ext uri="{FF2B5EF4-FFF2-40B4-BE49-F238E27FC236}">
                <a16:creationId xmlns:a16="http://schemas.microsoft.com/office/drawing/2014/main" id="{AD42BCE7-FC27-244E-F560-C33D5F5BA05E}"/>
              </a:ext>
            </a:extLst>
          </p:cNvPr>
          <p:cNvSpPr>
            <a:spLocks noGrp="1"/>
          </p:cNvSpPr>
          <p:nvPr>
            <p:ph sz="half" idx="1"/>
          </p:nvPr>
        </p:nvSpPr>
        <p:spPr/>
        <p:txBody>
          <a:bodyPr>
            <a:normAutofit fontScale="85000" lnSpcReduction="20000"/>
          </a:bodyPr>
          <a:lstStyle/>
          <a:p>
            <a:pPr marL="0" indent="0">
              <a:buNone/>
            </a:pPr>
            <a:r>
              <a:rPr lang="en-US" i="1" dirty="0"/>
              <a:t>Effectiveness</a:t>
            </a:r>
            <a:r>
              <a:rPr lang="en-US" dirty="0"/>
              <a:t> can be measured:</a:t>
            </a:r>
          </a:p>
          <a:p>
            <a:r>
              <a:rPr lang="en-US" dirty="0"/>
              <a:t>Using metrics such as </a:t>
            </a:r>
          </a:p>
          <a:p>
            <a:pPr lvl="1"/>
            <a:r>
              <a:rPr lang="en-US" i="1" dirty="0"/>
              <a:t>mean reciprocal rank</a:t>
            </a:r>
            <a:r>
              <a:rPr lang="en-US" dirty="0"/>
              <a:t> (if you have a Ground Truth (GT)) rank;</a:t>
            </a:r>
          </a:p>
          <a:p>
            <a:pPr lvl="1"/>
            <a:r>
              <a:rPr lang="en-US" i="1" dirty="0"/>
              <a:t>Precision at k </a:t>
            </a:r>
            <a:r>
              <a:rPr lang="en-US" dirty="0"/>
              <a:t>(if you just have GT result membership).</a:t>
            </a:r>
          </a:p>
          <a:p>
            <a:r>
              <a:rPr lang="en-US" dirty="0"/>
              <a:t>Using datasets that</a:t>
            </a:r>
          </a:p>
          <a:p>
            <a:pPr lvl="1"/>
            <a:r>
              <a:rPr lang="en-US" dirty="0"/>
              <a:t>Have been manually annotated, for example with an ontology type (note that things with the same annotation may not be very similar).</a:t>
            </a:r>
          </a:p>
          <a:p>
            <a:pPr lvl="1"/>
            <a:r>
              <a:rPr lang="en-US" dirty="0"/>
              <a:t>Have been generated from some starting datasets, as in Table Union Search (TUS), but beware of unrealistically consistent values.</a:t>
            </a:r>
          </a:p>
          <a:p>
            <a:pPr lvl="1"/>
            <a:endParaRPr lang="en-US" dirty="0"/>
          </a:p>
          <a:p>
            <a:endParaRPr lang="en-US" dirty="0"/>
          </a:p>
        </p:txBody>
      </p:sp>
      <p:sp>
        <p:nvSpPr>
          <p:cNvPr id="4" name="Content Placeholder 3">
            <a:extLst>
              <a:ext uri="{FF2B5EF4-FFF2-40B4-BE49-F238E27FC236}">
                <a16:creationId xmlns:a16="http://schemas.microsoft.com/office/drawing/2014/main" id="{260A0A5D-0B63-7C3C-E1BB-C75F863E9999}"/>
              </a:ext>
            </a:extLst>
          </p:cNvPr>
          <p:cNvSpPr>
            <a:spLocks noGrp="1"/>
          </p:cNvSpPr>
          <p:nvPr>
            <p:ph sz="half" idx="2"/>
          </p:nvPr>
        </p:nvSpPr>
        <p:spPr>
          <a:xfrm>
            <a:off x="6172200" y="1825625"/>
            <a:ext cx="5181600" cy="923331"/>
          </a:xfrm>
        </p:spPr>
        <p:txBody>
          <a:bodyPr>
            <a:normAutofit fontScale="85000" lnSpcReduction="20000"/>
          </a:bodyPr>
          <a:lstStyle/>
          <a:p>
            <a:pPr marL="0" indent="0">
              <a:buNone/>
            </a:pPr>
            <a:r>
              <a:rPr lang="en-US" i="1" dirty="0"/>
              <a:t>Scalability</a:t>
            </a:r>
            <a:r>
              <a:rPr lang="en-US" dirty="0"/>
              <a:t> can be measured in terms of search time, index creation time and index size.</a:t>
            </a:r>
          </a:p>
          <a:p>
            <a:endParaRPr lang="en-US" dirty="0"/>
          </a:p>
        </p:txBody>
      </p:sp>
      <p:pic>
        <p:nvPicPr>
          <p:cNvPr id="6" name="Picture 5" descr="A graph with numbers and a bar&#10;&#10;Description automatically generated">
            <a:extLst>
              <a:ext uri="{FF2B5EF4-FFF2-40B4-BE49-F238E27FC236}">
                <a16:creationId xmlns:a16="http://schemas.microsoft.com/office/drawing/2014/main" id="{4A14EBE9-AACA-9B5E-D684-84FD0C316F03}"/>
              </a:ext>
            </a:extLst>
          </p:cNvPr>
          <p:cNvPicPr>
            <a:picLocks noChangeAspect="1"/>
          </p:cNvPicPr>
          <p:nvPr/>
        </p:nvPicPr>
        <p:blipFill>
          <a:blip r:embed="rId2"/>
          <a:stretch>
            <a:fillRect/>
          </a:stretch>
        </p:blipFill>
        <p:spPr>
          <a:xfrm>
            <a:off x="6591865" y="2748956"/>
            <a:ext cx="4342269" cy="2881687"/>
          </a:xfrm>
          <a:prstGeom prst="rect">
            <a:avLst/>
          </a:prstGeom>
        </p:spPr>
      </p:pic>
      <p:sp>
        <p:nvSpPr>
          <p:cNvPr id="7" name="TextBox 6">
            <a:extLst>
              <a:ext uri="{FF2B5EF4-FFF2-40B4-BE49-F238E27FC236}">
                <a16:creationId xmlns:a16="http://schemas.microsoft.com/office/drawing/2014/main" id="{435BEBB8-E36D-1FE4-1988-A95501DA3754}"/>
              </a:ext>
            </a:extLst>
          </p:cNvPr>
          <p:cNvSpPr txBox="1"/>
          <p:nvPr/>
        </p:nvSpPr>
        <p:spPr>
          <a:xfrm>
            <a:off x="838200" y="5808031"/>
            <a:ext cx="5181599" cy="923330"/>
          </a:xfrm>
          <a:prstGeom prst="rect">
            <a:avLst/>
          </a:prstGeom>
          <a:noFill/>
          <a:ln w="12700">
            <a:solidFill>
              <a:schemeClr val="tx1"/>
            </a:solidFill>
          </a:ln>
        </p:spPr>
        <p:txBody>
          <a:bodyPr wrap="square" rtlCol="0">
            <a:spAutoFit/>
          </a:bodyPr>
          <a:lstStyle/>
          <a:p>
            <a:r>
              <a:rPr lang="en-US" dirty="0"/>
              <a:t>F. </a:t>
            </a:r>
            <a:r>
              <a:rPr lang="en-US" dirty="0" err="1"/>
              <a:t>Nargesian</a:t>
            </a:r>
            <a:r>
              <a:rPr lang="en-US" dirty="0"/>
              <a:t>, E. Zhu, K.Q. Pu, R.J. Miller: Table Union Search on Open Data. Proc. VLDB Endow. 11(7): 813-825 (2018).</a:t>
            </a:r>
          </a:p>
        </p:txBody>
      </p:sp>
      <p:sp>
        <p:nvSpPr>
          <p:cNvPr id="8" name="TextBox 7">
            <a:extLst>
              <a:ext uri="{FF2B5EF4-FFF2-40B4-BE49-F238E27FC236}">
                <a16:creationId xmlns:a16="http://schemas.microsoft.com/office/drawing/2014/main" id="{08F853C8-A5D8-7410-DE29-087A58C0182C}"/>
              </a:ext>
            </a:extLst>
          </p:cNvPr>
          <p:cNvSpPr txBox="1"/>
          <p:nvPr/>
        </p:nvSpPr>
        <p:spPr>
          <a:xfrm>
            <a:off x="6172200" y="5808031"/>
            <a:ext cx="5759245" cy="923330"/>
          </a:xfrm>
          <a:prstGeom prst="rect">
            <a:avLst/>
          </a:prstGeom>
          <a:noFill/>
        </p:spPr>
        <p:txBody>
          <a:bodyPr wrap="square" rtlCol="0">
            <a:spAutoFit/>
          </a:bodyPr>
          <a:lstStyle/>
          <a:p>
            <a:r>
              <a:rPr lang="en-US" dirty="0"/>
              <a:t>Here TUS is slower loading than D</a:t>
            </a:r>
            <a:r>
              <a:rPr lang="en-US" baseline="30000" dirty="0"/>
              <a:t>3</a:t>
            </a:r>
            <a:r>
              <a:rPr lang="en-US" dirty="0"/>
              <a:t>L due to time spent accessing a knowledge graph; both systems have similar LSH indexes. </a:t>
            </a:r>
          </a:p>
        </p:txBody>
      </p:sp>
    </p:spTree>
    <p:extLst>
      <p:ext uri="{BB962C8B-B14F-4D97-AF65-F5344CB8AC3E}">
        <p14:creationId xmlns:p14="http://schemas.microsoft.com/office/powerpoint/2010/main" val="98243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459A-2D92-6282-B7C3-2926EA4054A6}"/>
              </a:ext>
            </a:extLst>
          </p:cNvPr>
          <p:cNvSpPr>
            <a:spLocks noGrp="1"/>
          </p:cNvSpPr>
          <p:nvPr>
            <p:ph type="title"/>
          </p:nvPr>
        </p:nvSpPr>
        <p:spPr/>
        <p:txBody>
          <a:bodyPr/>
          <a:lstStyle/>
          <a:p>
            <a:r>
              <a:rPr lang="en-US" dirty="0"/>
              <a:t>Dataset Search: Conclusions / Directions</a:t>
            </a:r>
          </a:p>
        </p:txBody>
      </p:sp>
      <p:sp>
        <p:nvSpPr>
          <p:cNvPr id="3" name="Content Placeholder 2">
            <a:extLst>
              <a:ext uri="{FF2B5EF4-FFF2-40B4-BE49-F238E27FC236}">
                <a16:creationId xmlns:a16="http://schemas.microsoft.com/office/drawing/2014/main" id="{AD42BCE7-FC27-244E-F560-C33D5F5BA05E}"/>
              </a:ext>
            </a:extLst>
          </p:cNvPr>
          <p:cNvSpPr>
            <a:spLocks noGrp="1"/>
          </p:cNvSpPr>
          <p:nvPr>
            <p:ph sz="half" idx="1"/>
          </p:nvPr>
        </p:nvSpPr>
        <p:spPr>
          <a:xfrm>
            <a:off x="838200" y="1690688"/>
            <a:ext cx="5181600" cy="4486275"/>
          </a:xfrm>
        </p:spPr>
        <p:txBody>
          <a:bodyPr>
            <a:noAutofit/>
          </a:bodyPr>
          <a:lstStyle/>
          <a:p>
            <a:pPr marL="0" indent="0">
              <a:buNone/>
            </a:pPr>
            <a:r>
              <a:rPr lang="en-US" sz="2400" b="1" dirty="0"/>
              <a:t>Conclusions</a:t>
            </a:r>
            <a:r>
              <a:rPr lang="en-US" sz="2400" dirty="0"/>
              <a:t>:</a:t>
            </a:r>
          </a:p>
          <a:p>
            <a:r>
              <a:rPr lang="en-US" sz="2400" dirty="0"/>
              <a:t>There is considerable diversity in the functionalities explored.</a:t>
            </a:r>
          </a:p>
          <a:p>
            <a:r>
              <a:rPr lang="en-US" sz="2400" dirty="0"/>
              <a:t>The evidence used to inform searches is typically local.</a:t>
            </a:r>
          </a:p>
          <a:p>
            <a:pPr marL="0" indent="0">
              <a:buNone/>
            </a:pPr>
            <a:r>
              <a:rPr lang="en-US" sz="2400" b="1" dirty="0"/>
              <a:t>Directions</a:t>
            </a:r>
            <a:r>
              <a:rPr lang="en-US" sz="2400" dirty="0"/>
              <a:t>:</a:t>
            </a:r>
          </a:p>
          <a:p>
            <a:r>
              <a:rPr lang="en-US" sz="2400" dirty="0"/>
              <a:t>Recent work is exploring the use of language models.</a:t>
            </a:r>
          </a:p>
          <a:p>
            <a:r>
              <a:rPr lang="en-US" sz="2400" dirty="0"/>
              <a:t>It would be good to have more usability evaluations to identify what is most useful in practice.</a:t>
            </a:r>
          </a:p>
        </p:txBody>
      </p:sp>
      <p:sp>
        <p:nvSpPr>
          <p:cNvPr id="4" name="Content Placeholder 3">
            <a:extLst>
              <a:ext uri="{FF2B5EF4-FFF2-40B4-BE49-F238E27FC236}">
                <a16:creationId xmlns:a16="http://schemas.microsoft.com/office/drawing/2014/main" id="{260A0A5D-0B63-7C3C-E1BB-C75F863E9999}"/>
              </a:ext>
            </a:extLst>
          </p:cNvPr>
          <p:cNvSpPr>
            <a:spLocks noGrp="1"/>
          </p:cNvSpPr>
          <p:nvPr>
            <p:ph sz="half" idx="2"/>
          </p:nvPr>
        </p:nvSpPr>
        <p:spPr>
          <a:xfrm>
            <a:off x="6210300" y="1690688"/>
            <a:ext cx="5181600" cy="2126037"/>
          </a:xfrm>
          <a:ln w="12700">
            <a:solidFill>
              <a:schemeClr val="tx1"/>
            </a:solidFill>
          </a:ln>
        </p:spPr>
        <p:txBody>
          <a:bodyPr>
            <a:normAutofit fontScale="55000" lnSpcReduction="20000"/>
          </a:bodyPr>
          <a:lstStyle/>
          <a:p>
            <a:pPr marL="0" indent="0">
              <a:buNone/>
            </a:pPr>
            <a:r>
              <a:rPr lang="en-US" b="1" dirty="0"/>
              <a:t>Language Models</a:t>
            </a:r>
            <a:r>
              <a:rPr lang="en-US" dirty="0"/>
              <a:t>:</a:t>
            </a:r>
          </a:p>
          <a:p>
            <a:pPr marL="0" indent="0">
              <a:buNone/>
            </a:pPr>
            <a:r>
              <a:rPr lang="en-US" dirty="0"/>
              <a:t>G. Fan, et al., Semantics-aware Dataset Discovery from Data Lakes with Contextualized Column-based Representation Learning. Proc. VLDB Endow. 16(7): 1726-1739 (2023)</a:t>
            </a:r>
          </a:p>
          <a:p>
            <a:pPr marL="0" indent="0">
              <a:buNone/>
            </a:pPr>
            <a:r>
              <a:rPr lang="en-US" b="1" dirty="0"/>
              <a:t>Usability</a:t>
            </a:r>
            <a:r>
              <a:rPr lang="en-US" dirty="0"/>
              <a:t>:</a:t>
            </a:r>
          </a:p>
          <a:p>
            <a:pPr marL="0" indent="0">
              <a:buNone/>
            </a:pPr>
            <a:r>
              <a:rPr lang="en-US" dirty="0"/>
              <a:t>A. </a:t>
            </a:r>
            <a:r>
              <a:rPr lang="en-US" dirty="0" err="1"/>
              <a:t>Bogatu</a:t>
            </a:r>
            <a:r>
              <a:rPr lang="en-US" dirty="0"/>
              <a:t>, et al.,  Voyager: Data Discovery and Integration for Onboarding in Data Science. EDBT 2022: 2:537-2:548</a:t>
            </a:r>
          </a:p>
          <a:p>
            <a:pPr marL="0" indent="0">
              <a:buNone/>
            </a:pPr>
            <a:r>
              <a:rPr lang="en-US" dirty="0"/>
              <a:t>C. Liu, et al., Governor: Turning Open Government Data Portals into Interactive Databases. CHI 2023: 415:1-415:16.</a:t>
            </a:r>
          </a:p>
        </p:txBody>
      </p:sp>
      <p:pic>
        <p:nvPicPr>
          <p:cNvPr id="7" name="Picture 6" descr="A graph of data overlay&#10;&#10;Description automatically generated with medium confidence">
            <a:extLst>
              <a:ext uri="{FF2B5EF4-FFF2-40B4-BE49-F238E27FC236}">
                <a16:creationId xmlns:a16="http://schemas.microsoft.com/office/drawing/2014/main" id="{AF35BC60-C4F0-485F-00EA-C463145A0C7D}"/>
              </a:ext>
            </a:extLst>
          </p:cNvPr>
          <p:cNvPicPr>
            <a:picLocks noChangeAspect="1"/>
          </p:cNvPicPr>
          <p:nvPr/>
        </p:nvPicPr>
        <p:blipFill>
          <a:blip r:embed="rId2"/>
          <a:stretch>
            <a:fillRect/>
          </a:stretch>
        </p:blipFill>
        <p:spPr>
          <a:xfrm>
            <a:off x="6534504" y="3816725"/>
            <a:ext cx="4540550" cy="2349973"/>
          </a:xfrm>
          <a:prstGeom prst="rect">
            <a:avLst/>
          </a:prstGeom>
        </p:spPr>
      </p:pic>
      <p:sp>
        <p:nvSpPr>
          <p:cNvPr id="8" name="TextBox 7">
            <a:extLst>
              <a:ext uri="{FF2B5EF4-FFF2-40B4-BE49-F238E27FC236}">
                <a16:creationId xmlns:a16="http://schemas.microsoft.com/office/drawing/2014/main" id="{6E348CD4-CF82-3288-75F2-C8FC68D28FE0}"/>
              </a:ext>
            </a:extLst>
          </p:cNvPr>
          <p:cNvSpPr txBox="1"/>
          <p:nvPr/>
        </p:nvSpPr>
        <p:spPr>
          <a:xfrm>
            <a:off x="6096000" y="6166698"/>
            <a:ext cx="6047618" cy="646331"/>
          </a:xfrm>
          <a:prstGeom prst="rect">
            <a:avLst/>
          </a:prstGeom>
          <a:noFill/>
        </p:spPr>
        <p:txBody>
          <a:bodyPr wrap="square" rtlCol="0">
            <a:spAutoFit/>
          </a:bodyPr>
          <a:lstStyle/>
          <a:p>
            <a:r>
              <a:rPr lang="en-US" dirty="0"/>
              <a:t>Voyager questionnaire results show agreement that search</a:t>
            </a:r>
          </a:p>
          <a:p>
            <a:r>
              <a:rPr lang="en-US" dirty="0"/>
              <a:t>helped with data understanding, though less so than profiling.</a:t>
            </a:r>
          </a:p>
        </p:txBody>
      </p:sp>
    </p:spTree>
    <p:extLst>
      <p:ext uri="{BB962C8B-B14F-4D97-AF65-F5344CB8AC3E}">
        <p14:creationId xmlns:p14="http://schemas.microsoft.com/office/powerpoint/2010/main" val="298928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1865932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9B7E-CB81-9280-ABB9-1D73EFE91612}"/>
              </a:ext>
            </a:extLst>
          </p:cNvPr>
          <p:cNvSpPr>
            <a:spLocks noGrp="1"/>
          </p:cNvSpPr>
          <p:nvPr>
            <p:ph type="title"/>
          </p:nvPr>
        </p:nvSpPr>
        <p:spPr/>
        <p:txBody>
          <a:bodyPr vert="horz" lIns="91440" tIns="45720" rIns="91440" bIns="45720" rtlCol="0" anchor="ctr">
            <a:normAutofit/>
          </a:bodyPr>
          <a:lstStyle/>
          <a:p>
            <a:pPr algn="ctr"/>
            <a:r>
              <a:rPr lang="en-US" sz="7200" kern="1200" dirty="0">
                <a:solidFill>
                  <a:schemeClr val="tx1"/>
                </a:solidFill>
                <a:latin typeface="+mj-lt"/>
                <a:ea typeface="+mj-ea"/>
                <a:cs typeface="+mj-cs"/>
              </a:rPr>
              <a:t>Demonstration</a:t>
            </a:r>
          </a:p>
        </p:txBody>
      </p:sp>
      <p:pic>
        <p:nvPicPr>
          <p:cNvPr id="10" name="Graphic 9" descr="Internet outline">
            <a:extLst>
              <a:ext uri="{FF2B5EF4-FFF2-40B4-BE49-F238E27FC236}">
                <a16:creationId xmlns:a16="http://schemas.microsoft.com/office/drawing/2014/main" id="{92170188-A4C6-4465-25AB-25B80E20D1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2339" y="1690688"/>
            <a:ext cx="4247322" cy="4247322"/>
          </a:xfrm>
          <a:prstGeom prst="rect">
            <a:avLst/>
          </a:prstGeom>
        </p:spPr>
      </p:pic>
    </p:spTree>
    <p:extLst>
      <p:ext uri="{BB962C8B-B14F-4D97-AF65-F5344CB8AC3E}">
        <p14:creationId xmlns:p14="http://schemas.microsoft.com/office/powerpoint/2010/main" val="2834662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lstStyle/>
          <a:p>
            <a:r>
              <a:rPr lang="en-US" dirty="0"/>
              <a:t>Functionality 2: </a:t>
            </a:r>
            <a:br>
              <a:rPr lang="en-US" dirty="0"/>
            </a:br>
            <a:r>
              <a:rPr lang="en-US" dirty="0"/>
              <a:t>Dataset Navigation</a:t>
            </a:r>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708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lstStyle/>
          <a:p>
            <a:r>
              <a:rPr lang="en-US" dirty="0"/>
              <a:t>Dataset Navigation: A Signature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E79AA15-3427-A8DF-DF1D-1FC8CCF79030}"/>
                  </a:ext>
                </a:extLst>
              </p:cNvPr>
              <p:cNvSpPr>
                <a:spLocks noGrp="1"/>
              </p:cNvSpPr>
              <p:nvPr>
                <p:ph idx="1"/>
              </p:nvPr>
            </p:nvSpPr>
            <p:spPr/>
            <p:txBody>
              <a:bodyPr>
                <a:normAutofit/>
              </a:bodyPr>
              <a:lstStyle/>
              <a:p>
                <a:r>
                  <a:rPr lang="en-GB" b="0" i="0" u="none" strike="noStrike" dirty="0">
                    <a:effectLst/>
                    <a:latin typeface="Arial" panose="020B0604020202020204" pitchFamily="34" charset="0"/>
                  </a:rPr>
                  <a:t>Having identified a dataset, for example through Dataset Search, it is often useful to identify related datasets that may provide additional information or context.</a:t>
                </a:r>
              </a:p>
              <a:p>
                <a:r>
                  <a:rPr lang="en-GB" dirty="0">
                    <a:latin typeface="Arial" panose="020B0604020202020204" pitchFamily="34" charset="0"/>
                  </a:rPr>
                  <a:t>Thus, given a dataset </a:t>
                </a:r>
                <a14:m>
                  <m:oMath xmlns:m="http://schemas.openxmlformats.org/officeDocument/2006/math">
                    <m:r>
                      <a:rPr lang="en-GB" b="0" i="1" u="none" strike="noStrike" smtClean="0">
                        <a:effectLst/>
                        <a:latin typeface="Cambria Math" panose="02040503050406030204" pitchFamily="18" charset="0"/>
                      </a:rPr>
                      <m:t>𝑑</m:t>
                    </m:r>
                    <m:r>
                      <a:rPr lang="en-GB" b="0" i="1" u="none" strike="noStrike" smtClean="0">
                        <a:effectLst/>
                        <a:latin typeface="Cambria Math" panose="02040503050406030204" pitchFamily="18" charset="0"/>
                      </a:rPr>
                      <m:t>(</m:t>
                    </m:r>
                    <m:sSub>
                      <m:sSubPr>
                        <m:ctrlPr>
                          <a:rPr lang="en-GB" b="0" i="1" u="none" strike="noStrike" smtClean="0">
                            <a:effectLst/>
                            <a:latin typeface="Cambria Math" panose="02040503050406030204" pitchFamily="18" charset="0"/>
                          </a:rPr>
                        </m:ctrlPr>
                      </m:sSubPr>
                      <m:e>
                        <m:r>
                          <a:rPr lang="en-GB" b="0" i="1" u="none" strike="noStrike" smtClean="0">
                            <a:effectLst/>
                            <a:latin typeface="Cambria Math" panose="02040503050406030204" pitchFamily="18" charset="0"/>
                          </a:rPr>
                          <m:t>𝑎</m:t>
                        </m:r>
                      </m:e>
                      <m:sub>
                        <m:r>
                          <a:rPr lang="en-GB" b="0" i="1" u="none" strike="noStrike" smtClean="0">
                            <a:effectLst/>
                            <a:latin typeface="Cambria Math" panose="02040503050406030204" pitchFamily="18" charset="0"/>
                          </a:rPr>
                          <m:t>1</m:t>
                        </m:r>
                      </m:sub>
                    </m:sSub>
                    <m:r>
                      <a:rPr lang="en-GB" b="0" i="1" u="none" strike="noStrike" smtClean="0">
                        <a:effectLst/>
                        <a:latin typeface="Cambria Math" panose="02040503050406030204" pitchFamily="18" charset="0"/>
                      </a:rPr>
                      <m:t>, …, </m:t>
                    </m:r>
                    <m:sSub>
                      <m:sSubPr>
                        <m:ctrlPr>
                          <a:rPr lang="en-GB" b="0" i="1" u="none" strike="noStrike" smtClean="0">
                            <a:effectLst/>
                            <a:latin typeface="Cambria Math" panose="02040503050406030204" pitchFamily="18" charset="0"/>
                          </a:rPr>
                        </m:ctrlPr>
                      </m:sSubPr>
                      <m:e>
                        <m:r>
                          <a:rPr lang="en-GB" b="0" i="1" u="none" strike="noStrike" smtClean="0">
                            <a:effectLst/>
                            <a:latin typeface="Cambria Math" panose="02040503050406030204" pitchFamily="18" charset="0"/>
                          </a:rPr>
                          <m:t>𝑎</m:t>
                        </m:r>
                      </m:e>
                      <m:sub>
                        <m:r>
                          <a:rPr lang="en-GB" b="0" i="1" u="none" strike="noStrike" smtClean="0">
                            <a:effectLst/>
                            <a:latin typeface="Cambria Math" panose="02040503050406030204" pitchFamily="18" charset="0"/>
                          </a:rPr>
                          <m:t>𝑛</m:t>
                        </m:r>
                      </m:sub>
                    </m:sSub>
                  </m:oMath>
                </a14:m>
                <a:r>
                  <a:rPr lang="en-GB" b="0" i="0" u="none" strike="noStrike" dirty="0">
                    <a:effectLst/>
                    <a:latin typeface="Arial" panose="020B0604020202020204" pitchFamily="34" charset="0"/>
                  </a:rPr>
                  <a:t>) and a collection of datasets </a:t>
                </a:r>
                <a14:m>
                  <m:oMath xmlns:m="http://schemas.openxmlformats.org/officeDocument/2006/math">
                    <m:r>
                      <a:rPr lang="en-GB" b="0" i="1" u="none" strike="noStrike" smtClean="0">
                        <a:effectLst/>
                        <a:latin typeface="Cambria Math" panose="02040503050406030204" pitchFamily="18" charset="0"/>
                      </a:rPr>
                      <m:t>𝐶</m:t>
                    </m:r>
                  </m:oMath>
                </a14:m>
                <a:r>
                  <a:rPr lang="en-GB" b="0" i="0" u="none" strike="noStrike" dirty="0">
                    <a:effectLst/>
                    <a:latin typeface="Arial" panose="020B0604020202020204" pitchFamily="34" charset="0"/>
                  </a:rPr>
                  <a:t>, there there may be an operation of the form </a:t>
                </a:r>
                <a14:m>
                  <m:oMath xmlns:m="http://schemas.openxmlformats.org/officeDocument/2006/math">
                    <m:r>
                      <a:rPr lang="en-GB" b="0" i="1" u="none" strike="noStrike" smtClean="0">
                        <a:effectLst/>
                        <a:latin typeface="Cambria Math" panose="02040503050406030204" pitchFamily="18" charset="0"/>
                      </a:rPr>
                      <m:t>𝑅𝑒𝑙𝑎𝑡𝑒𝑑𝐴𝑡𝑡𝑟𝑖𝑏𝑢𝑡𝑒𝑠</m:t>
                    </m:r>
                    <m:d>
                      <m:dPr>
                        <m:ctrlPr>
                          <a:rPr lang="en-GB" b="0" i="1" u="none" strike="noStrike" smtClean="0">
                            <a:effectLst/>
                            <a:latin typeface="Cambria Math" panose="02040503050406030204" pitchFamily="18" charset="0"/>
                          </a:rPr>
                        </m:ctrlPr>
                      </m:dPr>
                      <m:e>
                        <m:r>
                          <a:rPr lang="en-GB" b="0" i="1" u="none" strike="noStrike" smtClean="0">
                            <a:effectLst/>
                            <a:latin typeface="Cambria Math" panose="02040503050406030204" pitchFamily="18" charset="0"/>
                          </a:rPr>
                          <m:t>𝑑</m:t>
                        </m:r>
                        <m:r>
                          <a:rPr lang="en-GB" b="0" i="1" u="none" strike="noStrike" smtClean="0">
                            <a:effectLst/>
                            <a:latin typeface="Cambria Math" panose="02040503050406030204" pitchFamily="18" charset="0"/>
                          </a:rPr>
                          <m:t>.</m:t>
                        </m:r>
                        <m:sSub>
                          <m:sSubPr>
                            <m:ctrlPr>
                              <a:rPr lang="en-GB" b="0" i="1" u="none" strike="noStrike" smtClean="0">
                                <a:effectLst/>
                                <a:latin typeface="Cambria Math" panose="02040503050406030204" pitchFamily="18" charset="0"/>
                              </a:rPr>
                            </m:ctrlPr>
                          </m:sSubPr>
                          <m:e>
                            <m:r>
                              <a:rPr lang="en-GB" b="0" i="1" u="none" strike="noStrike" smtClean="0">
                                <a:effectLst/>
                                <a:latin typeface="Cambria Math" panose="02040503050406030204" pitchFamily="18" charset="0"/>
                              </a:rPr>
                              <m:t>𝑎</m:t>
                            </m:r>
                          </m:e>
                          <m:sub>
                            <m:r>
                              <a:rPr lang="en-GB" b="0" i="1" u="none" strike="noStrike" smtClean="0">
                                <a:effectLst/>
                                <a:latin typeface="Cambria Math" panose="02040503050406030204" pitchFamily="18" charset="0"/>
                              </a:rPr>
                              <m:t>𝑖</m:t>
                            </m:r>
                          </m:sub>
                        </m:sSub>
                        <m:r>
                          <a:rPr lang="en-GB" b="0" i="1" u="none" strike="noStrike" smtClean="0">
                            <a:effectLst/>
                            <a:latin typeface="Cambria Math" panose="02040503050406030204" pitchFamily="18" charset="0"/>
                          </a:rPr>
                          <m:t>, </m:t>
                        </m:r>
                        <m:r>
                          <a:rPr lang="en-GB" b="0" i="1" u="none" strike="noStrike" smtClean="0">
                            <a:effectLst/>
                            <a:latin typeface="Cambria Math" panose="02040503050406030204" pitchFamily="18" charset="0"/>
                          </a:rPr>
                          <m:t>𝐶</m:t>
                        </m:r>
                      </m:e>
                    </m:d>
                    <m:r>
                      <a:rPr lang="en-GB" b="0" i="1" u="none" strike="noStrike" smtClean="0">
                        <a:effectLst/>
                        <a:latin typeface="Cambria Math" panose="02040503050406030204" pitchFamily="18" charset="0"/>
                      </a:rPr>
                      <m:t>→</m:t>
                    </m:r>
                    <m:r>
                      <a:rPr lang="en-GB" b="0" i="1" u="none" strike="noStrike" smtClean="0">
                        <a:effectLst/>
                        <a:latin typeface="Cambria Math" panose="02040503050406030204" pitchFamily="18" charset="0"/>
                      </a:rPr>
                      <m:t>𝑆</m:t>
                    </m:r>
                    <m:r>
                      <a:rPr lang="en-GB" b="0" i="1" u="none" strike="noStrike" smtClean="0">
                        <a:effectLst/>
                        <a:latin typeface="Cambria Math" panose="02040503050406030204" pitchFamily="18" charset="0"/>
                      </a:rPr>
                      <m:t> </m:t>
                    </m:r>
                  </m:oMath>
                </a14:m>
                <a:r>
                  <a:rPr lang="en-GB" b="0" i="0" u="none" strike="noStrike" dirty="0">
                    <a:effectLst/>
                    <a:latin typeface="Arial" panose="020B0604020202020204" pitchFamily="34" charset="0"/>
                  </a:rPr>
                  <a:t>that returns a collection of attributes from</a:t>
                </a:r>
                <a:r>
                  <a:rPr lang="en-GB" dirty="0"/>
                  <a:t> </a:t>
                </a:r>
                <a:r>
                  <a:rPr lang="en-GB" b="0" i="0" u="none" strike="noStrike" dirty="0">
                    <a:effectLst/>
                    <a:latin typeface="Arial" panose="020B0604020202020204" pitchFamily="34" charset="0"/>
                  </a:rPr>
                  <a:t>datasets in </a:t>
                </a:r>
                <a14:m>
                  <m:oMath xmlns:m="http://schemas.openxmlformats.org/officeDocument/2006/math">
                    <m:r>
                      <a:rPr lang="en-GB" i="1">
                        <a:latin typeface="Cambria Math" panose="02040503050406030204" pitchFamily="18" charset="0"/>
                      </a:rPr>
                      <m:t>𝐶</m:t>
                    </m:r>
                  </m:oMath>
                </a14:m>
                <a:r>
                  <a:rPr lang="en-GB" b="0" i="0" u="none" strike="noStrike" dirty="0">
                    <a:effectLst/>
                    <a:latin typeface="Arial" panose="020B0604020202020204" pitchFamily="34" charset="0"/>
                  </a:rPr>
                  <a:t> that are related to </a:t>
                </a:r>
                <a14:m>
                  <m:oMath xmlns:m="http://schemas.openxmlformats.org/officeDocument/2006/math">
                    <m:r>
                      <a:rPr lang="en-GB" i="1">
                        <a:latin typeface="Cambria Math" panose="02040503050406030204" pitchFamily="18" charset="0"/>
                      </a:rPr>
                      <m:t>𝑑</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𝑖</m:t>
                        </m:r>
                      </m:sub>
                    </m:sSub>
                  </m:oMath>
                </a14:m>
                <a:r>
                  <a:rPr lang="en-GB" b="0" i="0" u="none" strike="noStrike" dirty="0">
                    <a:effectLst/>
                    <a:latin typeface="Arial" panose="020B0604020202020204" pitchFamily="34" charset="0"/>
                  </a:rPr>
                  <a:t>.</a:t>
                </a:r>
              </a:p>
              <a:p>
                <a:r>
                  <a:rPr lang="en-US" dirty="0"/>
                  <a:t>The relationship can capture different properties, for example, identifying </a:t>
                </a:r>
                <a:r>
                  <a:rPr lang="en-US" i="1" dirty="0"/>
                  <a:t>join paths</a:t>
                </a:r>
                <a:r>
                  <a:rPr lang="en-US" dirty="0"/>
                  <a:t>, </a:t>
                </a:r>
                <a:r>
                  <a:rPr lang="en-US" i="1" dirty="0"/>
                  <a:t>semantic similarity </a:t>
                </a:r>
                <a:r>
                  <a:rPr lang="en-US" dirty="0"/>
                  <a:t>or </a:t>
                </a:r>
                <a:r>
                  <a:rPr lang="en-US" i="1" dirty="0"/>
                  <a:t>shared domains</a:t>
                </a:r>
                <a:r>
                  <a:rPr lang="en-US" dirty="0"/>
                  <a:t>.</a:t>
                </a:r>
              </a:p>
            </p:txBody>
          </p:sp>
        </mc:Choice>
        <mc:Fallback xmlns="">
          <p:sp>
            <p:nvSpPr>
              <p:cNvPr id="5" name="Content Placeholder 4">
                <a:extLst>
                  <a:ext uri="{FF2B5EF4-FFF2-40B4-BE49-F238E27FC236}">
                    <a16:creationId xmlns:a16="http://schemas.microsoft.com/office/drawing/2014/main" id="{DE79AA15-3427-A8DF-DF1D-1FC8CCF7903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602679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924C-E256-47EE-67BC-398D2FC7856E}"/>
              </a:ext>
            </a:extLst>
          </p:cNvPr>
          <p:cNvSpPr>
            <a:spLocks noGrp="1"/>
          </p:cNvSpPr>
          <p:nvPr>
            <p:ph type="title"/>
          </p:nvPr>
        </p:nvSpPr>
        <p:spPr/>
        <p:txBody>
          <a:bodyPr/>
          <a:lstStyle/>
          <a:p>
            <a:r>
              <a:rPr lang="en-US" dirty="0"/>
              <a:t>Dataset Navigation: Related Areas</a:t>
            </a:r>
          </a:p>
        </p:txBody>
      </p:sp>
      <p:sp>
        <p:nvSpPr>
          <p:cNvPr id="4" name="Content Placeholder 3">
            <a:extLst>
              <a:ext uri="{FF2B5EF4-FFF2-40B4-BE49-F238E27FC236}">
                <a16:creationId xmlns:a16="http://schemas.microsoft.com/office/drawing/2014/main" id="{17B615AE-1B76-DFDA-1C48-CA9950390F3F}"/>
              </a:ext>
            </a:extLst>
          </p:cNvPr>
          <p:cNvSpPr>
            <a:spLocks noGrp="1"/>
          </p:cNvSpPr>
          <p:nvPr>
            <p:ph sz="half" idx="1"/>
          </p:nvPr>
        </p:nvSpPr>
        <p:spPr>
          <a:xfrm>
            <a:off x="838200" y="1825625"/>
            <a:ext cx="5181600" cy="3492333"/>
          </a:xfrm>
        </p:spPr>
        <p:txBody>
          <a:bodyPr>
            <a:normAutofit fontScale="85000" lnSpcReduction="20000"/>
          </a:bodyPr>
          <a:lstStyle/>
          <a:p>
            <a:pPr marL="0" indent="0">
              <a:buNone/>
            </a:pPr>
            <a:r>
              <a:rPr lang="en-US" b="1" dirty="0"/>
              <a:t>Schema matching:</a:t>
            </a:r>
          </a:p>
          <a:p>
            <a:r>
              <a:rPr lang="en-US" dirty="0"/>
              <a:t>Schema matching searches for similarity relationships between attributes.</a:t>
            </a:r>
          </a:p>
          <a:p>
            <a:r>
              <a:rPr lang="en-US" dirty="0"/>
              <a:t>Often schema matchers are </a:t>
            </a:r>
            <a:r>
              <a:rPr lang="en-US" i="1" dirty="0"/>
              <a:t>composite</a:t>
            </a:r>
            <a:r>
              <a:rPr lang="en-US" dirty="0"/>
              <a:t> – they combine evidence from different </a:t>
            </a:r>
            <a:r>
              <a:rPr lang="en-US" i="1" dirty="0"/>
              <a:t>primitive</a:t>
            </a:r>
            <a:r>
              <a:rPr lang="en-US" dirty="0"/>
              <a:t> matchers that compute a single metric over a single source of evidence.</a:t>
            </a:r>
          </a:p>
          <a:p>
            <a:r>
              <a:rPr lang="en-US" dirty="0"/>
              <a:t>The output of schema matching is a ranked list of related attributes.</a:t>
            </a:r>
          </a:p>
        </p:txBody>
      </p:sp>
      <p:sp>
        <p:nvSpPr>
          <p:cNvPr id="5" name="Content Placeholder 4">
            <a:extLst>
              <a:ext uri="{FF2B5EF4-FFF2-40B4-BE49-F238E27FC236}">
                <a16:creationId xmlns:a16="http://schemas.microsoft.com/office/drawing/2014/main" id="{DD7E2C4C-AE8E-2CBC-3FCA-BCD301BF19F0}"/>
              </a:ext>
            </a:extLst>
          </p:cNvPr>
          <p:cNvSpPr>
            <a:spLocks noGrp="1"/>
          </p:cNvSpPr>
          <p:nvPr>
            <p:ph sz="half" idx="2"/>
          </p:nvPr>
        </p:nvSpPr>
        <p:spPr>
          <a:xfrm>
            <a:off x="6172200" y="1825625"/>
            <a:ext cx="5181600" cy="3323891"/>
          </a:xfrm>
        </p:spPr>
        <p:txBody>
          <a:bodyPr>
            <a:normAutofit fontScale="85000" lnSpcReduction="20000"/>
          </a:bodyPr>
          <a:lstStyle/>
          <a:p>
            <a:pPr marL="0" indent="0">
              <a:buNone/>
            </a:pPr>
            <a:r>
              <a:rPr lang="en-US" b="1" dirty="0"/>
              <a:t>Data Profiling:</a:t>
            </a:r>
          </a:p>
          <a:p>
            <a:r>
              <a:rPr lang="en-US" dirty="0"/>
              <a:t>Data profiling derives specific properties of datasets; these are often more pinned down than the notion of a match.</a:t>
            </a:r>
          </a:p>
          <a:p>
            <a:r>
              <a:rPr lang="en-US" dirty="0"/>
              <a:t>For example, data profiling may identify candidate keys, functional dependencies and inclusion dependencies.</a:t>
            </a:r>
          </a:p>
          <a:p>
            <a:pPr marL="0" indent="0">
              <a:buNone/>
            </a:pPr>
            <a:endParaRPr lang="en-US" b="1" dirty="0"/>
          </a:p>
        </p:txBody>
      </p:sp>
      <p:sp>
        <p:nvSpPr>
          <p:cNvPr id="6" name="TextBox 5">
            <a:extLst>
              <a:ext uri="{FF2B5EF4-FFF2-40B4-BE49-F238E27FC236}">
                <a16:creationId xmlns:a16="http://schemas.microsoft.com/office/drawing/2014/main" id="{99CD3D70-4A35-BFD2-E78A-F9DE3E54D25B}"/>
              </a:ext>
            </a:extLst>
          </p:cNvPr>
          <p:cNvSpPr txBox="1"/>
          <p:nvPr/>
        </p:nvSpPr>
        <p:spPr>
          <a:xfrm>
            <a:off x="838199" y="5317958"/>
            <a:ext cx="5181599" cy="923330"/>
          </a:xfrm>
          <a:prstGeom prst="rect">
            <a:avLst/>
          </a:prstGeom>
          <a:noFill/>
          <a:ln w="12700">
            <a:solidFill>
              <a:schemeClr val="tx1"/>
            </a:solidFill>
          </a:ln>
        </p:spPr>
        <p:txBody>
          <a:bodyPr wrap="square" rtlCol="0">
            <a:spAutoFit/>
          </a:bodyPr>
          <a:lstStyle/>
          <a:p>
            <a:r>
              <a:rPr lang="en-US" dirty="0"/>
              <a:t>Erhard Rahm, Philip A. Bernstein: A survey of </a:t>
            </a:r>
          </a:p>
          <a:p>
            <a:r>
              <a:rPr lang="en-US" dirty="0"/>
              <a:t>approaches to automatic schema matching. </a:t>
            </a:r>
          </a:p>
          <a:p>
            <a:r>
              <a:rPr lang="en-US" dirty="0"/>
              <a:t>VLDB J. 10(4): 334-350 (2001)</a:t>
            </a:r>
          </a:p>
        </p:txBody>
      </p:sp>
      <p:sp>
        <p:nvSpPr>
          <p:cNvPr id="7" name="TextBox 6">
            <a:extLst>
              <a:ext uri="{FF2B5EF4-FFF2-40B4-BE49-F238E27FC236}">
                <a16:creationId xmlns:a16="http://schemas.microsoft.com/office/drawing/2014/main" id="{6B195FB3-0853-BE17-BB85-15BC3395C632}"/>
              </a:ext>
            </a:extLst>
          </p:cNvPr>
          <p:cNvSpPr txBox="1"/>
          <p:nvPr/>
        </p:nvSpPr>
        <p:spPr>
          <a:xfrm>
            <a:off x="6172201" y="5292474"/>
            <a:ext cx="5181599" cy="923330"/>
          </a:xfrm>
          <a:prstGeom prst="rect">
            <a:avLst/>
          </a:prstGeom>
          <a:noFill/>
          <a:ln w="12700">
            <a:solidFill>
              <a:schemeClr val="tx1"/>
            </a:solidFill>
          </a:ln>
        </p:spPr>
        <p:txBody>
          <a:bodyPr wrap="square" rtlCol="0">
            <a:spAutoFit/>
          </a:bodyPr>
          <a:lstStyle/>
          <a:p>
            <a:r>
              <a:rPr lang="en-US" dirty="0" err="1"/>
              <a:t>Ziawasch</a:t>
            </a:r>
            <a:r>
              <a:rPr lang="en-US" dirty="0"/>
              <a:t> </a:t>
            </a:r>
            <a:r>
              <a:rPr lang="en-US" dirty="0" err="1"/>
              <a:t>Abedjan</a:t>
            </a:r>
            <a:r>
              <a:rPr lang="en-US" dirty="0"/>
              <a:t>, Lukasz </a:t>
            </a:r>
            <a:r>
              <a:rPr lang="en-US" dirty="0" err="1"/>
              <a:t>Golab</a:t>
            </a:r>
            <a:r>
              <a:rPr lang="en-US" dirty="0"/>
              <a:t>, Felix Naumann: Profiling relational data: a survey. VLDB J. 24(4): 557-581 (2015)</a:t>
            </a:r>
          </a:p>
        </p:txBody>
      </p:sp>
    </p:spTree>
    <p:extLst>
      <p:ext uri="{BB962C8B-B14F-4D97-AF65-F5344CB8AC3E}">
        <p14:creationId xmlns:p14="http://schemas.microsoft.com/office/powerpoint/2010/main" val="93322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073D-B0BE-29B9-F33C-A820930FC624}"/>
              </a:ext>
            </a:extLst>
          </p:cNvPr>
          <p:cNvSpPr>
            <a:spLocks noGrp="1"/>
          </p:cNvSpPr>
          <p:nvPr>
            <p:ph type="title"/>
          </p:nvPr>
        </p:nvSpPr>
        <p:spPr/>
        <p:txBody>
          <a:bodyPr/>
          <a:lstStyle/>
          <a:p>
            <a:r>
              <a:rPr lang="en-US" dirty="0"/>
              <a:t>Dataset Discovery and Exploration</a:t>
            </a:r>
          </a:p>
        </p:txBody>
      </p:sp>
      <p:sp>
        <p:nvSpPr>
          <p:cNvPr id="4" name="Content Placeholder 3">
            <a:extLst>
              <a:ext uri="{FF2B5EF4-FFF2-40B4-BE49-F238E27FC236}">
                <a16:creationId xmlns:a16="http://schemas.microsoft.com/office/drawing/2014/main" id="{70640C5C-4F13-5724-3065-96ED25673565}"/>
              </a:ext>
            </a:extLst>
          </p:cNvPr>
          <p:cNvSpPr>
            <a:spLocks noGrp="1"/>
          </p:cNvSpPr>
          <p:nvPr>
            <p:ph sz="half" idx="1"/>
          </p:nvPr>
        </p:nvSpPr>
        <p:spPr>
          <a:xfrm>
            <a:off x="838200" y="1825625"/>
            <a:ext cx="4228652" cy="3983504"/>
          </a:xfrm>
        </p:spPr>
        <p:txBody>
          <a:bodyPr>
            <a:normAutofit/>
          </a:bodyPr>
          <a:lstStyle/>
          <a:p>
            <a:pPr marL="0" indent="0">
              <a:buNone/>
            </a:pPr>
            <a:r>
              <a:rPr lang="en-US" dirty="0"/>
              <a:t>Why does it matter?</a:t>
            </a:r>
          </a:p>
          <a:p>
            <a:r>
              <a:rPr lang="en-US" i="1" dirty="0"/>
              <a:t>The problem</a:t>
            </a:r>
            <a:r>
              <a:rPr lang="en-US" dirty="0"/>
              <a:t>: data scientists spend a lot of their time collecting and organizing data sets.</a:t>
            </a:r>
          </a:p>
          <a:p>
            <a:r>
              <a:rPr lang="en-US" i="1" dirty="0"/>
              <a:t>The opportunity</a:t>
            </a:r>
            <a:r>
              <a:rPr lang="en-US" dirty="0"/>
              <a:t>: there are many underutilized data contexts: open data, data lakes, data onboarding, … </a:t>
            </a:r>
          </a:p>
        </p:txBody>
      </p:sp>
      <p:sp>
        <p:nvSpPr>
          <p:cNvPr id="6" name="TextBox 5">
            <a:extLst>
              <a:ext uri="{FF2B5EF4-FFF2-40B4-BE49-F238E27FC236}">
                <a16:creationId xmlns:a16="http://schemas.microsoft.com/office/drawing/2014/main" id="{35468776-786F-3830-C134-E12000210513}"/>
              </a:ext>
            </a:extLst>
          </p:cNvPr>
          <p:cNvSpPr txBox="1"/>
          <p:nvPr/>
        </p:nvSpPr>
        <p:spPr>
          <a:xfrm>
            <a:off x="743399" y="5944066"/>
            <a:ext cx="10705201" cy="646331"/>
          </a:xfrm>
          <a:prstGeom prst="rect">
            <a:avLst/>
          </a:prstGeom>
          <a:noFill/>
          <a:ln w="12700">
            <a:solidFill>
              <a:schemeClr val="tx1"/>
            </a:solidFill>
          </a:ln>
        </p:spPr>
        <p:txBody>
          <a:bodyPr wrap="square" rtlCol="0">
            <a:spAutoFit/>
          </a:bodyPr>
          <a:lstStyle/>
          <a:p>
            <a:r>
              <a:rPr lang="en-US" dirty="0">
                <a:hlinkClick r:id="rId2"/>
              </a:rPr>
              <a:t>https://www.forbes.com/sites/gilpress/2016/03/23/</a:t>
            </a:r>
            <a:endParaRPr lang="en-US" dirty="0"/>
          </a:p>
          <a:p>
            <a:r>
              <a:rPr lang="en-US" u="sng" dirty="0">
                <a:solidFill>
                  <a:schemeClr val="accent1"/>
                </a:solidFill>
              </a:rPr>
              <a:t>data-preparation-most-time-consuming-least-enjoyable-data-science-task-survey-says/?</a:t>
            </a:r>
            <a:r>
              <a:rPr lang="en-US" u="sng" dirty="0" err="1">
                <a:solidFill>
                  <a:schemeClr val="accent1"/>
                </a:solidFill>
              </a:rPr>
              <a:t>sh</a:t>
            </a:r>
            <a:r>
              <a:rPr lang="en-US" u="sng" dirty="0">
                <a:solidFill>
                  <a:schemeClr val="accent1"/>
                </a:solidFill>
              </a:rPr>
              <a:t>=53357b9b6f63</a:t>
            </a:r>
          </a:p>
        </p:txBody>
      </p:sp>
      <p:graphicFrame>
        <p:nvGraphicFramePr>
          <p:cNvPr id="3" name="Chart 2">
            <a:extLst>
              <a:ext uri="{FF2B5EF4-FFF2-40B4-BE49-F238E27FC236}">
                <a16:creationId xmlns:a16="http://schemas.microsoft.com/office/drawing/2014/main" id="{67C57A73-D6F6-B54B-C8F6-BF87BD1DA828}"/>
              </a:ext>
            </a:extLst>
          </p:cNvPr>
          <p:cNvGraphicFramePr/>
          <p:nvPr>
            <p:extLst>
              <p:ext uri="{D42A27DB-BD31-4B8C-83A1-F6EECF244321}">
                <p14:modId xmlns:p14="http://schemas.microsoft.com/office/powerpoint/2010/main" val="1373932005"/>
              </p:ext>
            </p:extLst>
          </p:nvPr>
        </p:nvGraphicFramePr>
        <p:xfrm>
          <a:off x="5735781" y="1825625"/>
          <a:ext cx="5442527" cy="39835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844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FE38-7863-4303-C40E-D7E5F23131E7}"/>
              </a:ext>
            </a:extLst>
          </p:cNvPr>
          <p:cNvSpPr>
            <a:spLocks noGrp="1"/>
          </p:cNvSpPr>
          <p:nvPr>
            <p:ph type="title"/>
          </p:nvPr>
        </p:nvSpPr>
        <p:spPr/>
        <p:txBody>
          <a:bodyPr/>
          <a:lstStyle/>
          <a:p>
            <a:r>
              <a:rPr lang="en-US" dirty="0"/>
              <a:t>Dataset Navigation: Join Path Discovery</a:t>
            </a:r>
          </a:p>
        </p:txBody>
      </p:sp>
      <p:sp>
        <p:nvSpPr>
          <p:cNvPr id="3" name="Content Placeholder 2">
            <a:extLst>
              <a:ext uri="{FF2B5EF4-FFF2-40B4-BE49-F238E27FC236}">
                <a16:creationId xmlns:a16="http://schemas.microsoft.com/office/drawing/2014/main" id="{C6F7EA5D-09CD-7C80-AF63-088AC9A1E420}"/>
              </a:ext>
            </a:extLst>
          </p:cNvPr>
          <p:cNvSpPr>
            <a:spLocks noGrp="1"/>
          </p:cNvSpPr>
          <p:nvPr>
            <p:ph sz="half" idx="1"/>
          </p:nvPr>
        </p:nvSpPr>
        <p:spPr>
          <a:xfrm>
            <a:off x="838200" y="1825625"/>
            <a:ext cx="5181600" cy="4045276"/>
          </a:xfrm>
        </p:spPr>
        <p:txBody>
          <a:bodyPr>
            <a:noAutofit/>
          </a:bodyPr>
          <a:lstStyle/>
          <a:p>
            <a:r>
              <a:rPr lang="en-US" sz="2400" i="1" dirty="0"/>
              <a:t>Join Path Discovery </a:t>
            </a:r>
            <a:r>
              <a:rPr lang="en-US" sz="2400" dirty="0"/>
              <a:t>identifies a relationship between datasets that can underpin a join.</a:t>
            </a:r>
          </a:p>
          <a:p>
            <a:r>
              <a:rPr lang="en-US" sz="2400" dirty="0"/>
              <a:t>Joins depend on extensional similarity, so searching for candidate join paths involves identifying joinable values at the instance level.</a:t>
            </a:r>
          </a:p>
          <a:p>
            <a:r>
              <a:rPr lang="en-US" sz="2400" dirty="0"/>
              <a:t>Some techniques look for identical values that can be joined directly (with =), and some allow for representational inconsistencies.</a:t>
            </a:r>
          </a:p>
        </p:txBody>
      </p:sp>
      <p:sp>
        <p:nvSpPr>
          <p:cNvPr id="4" name="Content Placeholder 3">
            <a:extLst>
              <a:ext uri="{FF2B5EF4-FFF2-40B4-BE49-F238E27FC236}">
                <a16:creationId xmlns:a16="http://schemas.microsoft.com/office/drawing/2014/main" id="{EE9B5B23-27E6-8098-1748-86D097D41E49}"/>
              </a:ext>
            </a:extLst>
          </p:cNvPr>
          <p:cNvSpPr>
            <a:spLocks noGrp="1"/>
          </p:cNvSpPr>
          <p:nvPr>
            <p:ph sz="half" idx="2"/>
          </p:nvPr>
        </p:nvSpPr>
        <p:spPr>
          <a:xfrm>
            <a:off x="6172200" y="1825625"/>
            <a:ext cx="5181600" cy="441325"/>
          </a:xfrm>
        </p:spPr>
        <p:txBody>
          <a:bodyPr>
            <a:normAutofit lnSpcReduction="10000"/>
          </a:bodyPr>
          <a:lstStyle/>
          <a:p>
            <a:pPr marL="0" indent="0">
              <a:buNone/>
            </a:pPr>
            <a:r>
              <a:rPr lang="en-US" dirty="0"/>
              <a:t>Exact:</a:t>
            </a:r>
          </a:p>
        </p:txBody>
      </p:sp>
      <p:graphicFrame>
        <p:nvGraphicFramePr>
          <p:cNvPr id="8" name="Table 7">
            <a:extLst>
              <a:ext uri="{FF2B5EF4-FFF2-40B4-BE49-F238E27FC236}">
                <a16:creationId xmlns:a16="http://schemas.microsoft.com/office/drawing/2014/main" id="{2E96299E-8991-922A-6BB7-74BE198E349F}"/>
              </a:ext>
            </a:extLst>
          </p:cNvPr>
          <p:cNvGraphicFramePr>
            <a:graphicFrameLocks noGrp="1"/>
          </p:cNvGraphicFramePr>
          <p:nvPr>
            <p:extLst>
              <p:ext uri="{D42A27DB-BD31-4B8C-83A1-F6EECF244321}">
                <p14:modId xmlns:p14="http://schemas.microsoft.com/office/powerpoint/2010/main" val="886892128"/>
              </p:ext>
            </p:extLst>
          </p:nvPr>
        </p:nvGraphicFramePr>
        <p:xfrm>
          <a:off x="6496050" y="2401887"/>
          <a:ext cx="1752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419681250"/>
                    </a:ext>
                  </a:extLst>
                </a:gridCol>
              </a:tblGrid>
              <a:tr h="370840">
                <a:tc>
                  <a:txBody>
                    <a:bodyPr/>
                    <a:lstStyle/>
                    <a:p>
                      <a:r>
                        <a:rPr lang="en-US" dirty="0"/>
                        <a:t>Town</a:t>
                      </a:r>
                    </a:p>
                  </a:txBody>
                  <a:tcPr/>
                </a:tc>
                <a:extLst>
                  <a:ext uri="{0D108BD9-81ED-4DB2-BD59-A6C34878D82A}">
                    <a16:rowId xmlns:a16="http://schemas.microsoft.com/office/drawing/2014/main" val="3817390263"/>
                  </a:ext>
                </a:extLst>
              </a:tr>
              <a:tr h="370840">
                <a:tc>
                  <a:txBody>
                    <a:bodyPr/>
                    <a:lstStyle/>
                    <a:p>
                      <a:r>
                        <a:rPr lang="en-US" dirty="0"/>
                        <a:t>Manchester</a:t>
                      </a:r>
                    </a:p>
                  </a:txBody>
                  <a:tcPr/>
                </a:tc>
                <a:extLst>
                  <a:ext uri="{0D108BD9-81ED-4DB2-BD59-A6C34878D82A}">
                    <a16:rowId xmlns:a16="http://schemas.microsoft.com/office/drawing/2014/main" val="3089211176"/>
                  </a:ext>
                </a:extLst>
              </a:tr>
              <a:tr h="370840">
                <a:tc>
                  <a:txBody>
                    <a:bodyPr/>
                    <a:lstStyle/>
                    <a:p>
                      <a:r>
                        <a:rPr lang="en-US" dirty="0"/>
                        <a:t>Dagenham</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graphicFrame>
        <p:nvGraphicFramePr>
          <p:cNvPr id="9" name="Table 8">
            <a:extLst>
              <a:ext uri="{FF2B5EF4-FFF2-40B4-BE49-F238E27FC236}">
                <a16:creationId xmlns:a16="http://schemas.microsoft.com/office/drawing/2014/main" id="{E30AB19F-18E9-52AB-7584-E70790C5A234}"/>
              </a:ext>
            </a:extLst>
          </p:cNvPr>
          <p:cNvGraphicFramePr>
            <a:graphicFrameLocks noGrp="1"/>
          </p:cNvGraphicFramePr>
          <p:nvPr>
            <p:extLst>
              <p:ext uri="{D42A27DB-BD31-4B8C-83A1-F6EECF244321}">
                <p14:modId xmlns:p14="http://schemas.microsoft.com/office/powerpoint/2010/main" val="3160445558"/>
              </p:ext>
            </p:extLst>
          </p:nvPr>
        </p:nvGraphicFramePr>
        <p:xfrm>
          <a:off x="9048750" y="2401887"/>
          <a:ext cx="1752600" cy="1483360"/>
        </p:xfrm>
        <a:graphic>
          <a:graphicData uri="http://schemas.openxmlformats.org/drawingml/2006/table">
            <a:tbl>
              <a:tblPr firstRow="1" bandRow="1">
                <a:tableStyleId>{F5AB1C69-6EDB-4FF4-983F-18BD219EF322}</a:tableStyleId>
              </a:tblPr>
              <a:tblGrid>
                <a:gridCol w="1752600">
                  <a:extLst>
                    <a:ext uri="{9D8B030D-6E8A-4147-A177-3AD203B41FA5}">
                      <a16:colId xmlns:a16="http://schemas.microsoft.com/office/drawing/2014/main" val="1419681250"/>
                    </a:ext>
                  </a:extLst>
                </a:gridCol>
              </a:tblGrid>
              <a:tr h="370840">
                <a:tc>
                  <a:txBody>
                    <a:bodyPr/>
                    <a:lstStyle/>
                    <a:p>
                      <a:r>
                        <a:rPr lang="en-US" dirty="0"/>
                        <a:t>City</a:t>
                      </a:r>
                    </a:p>
                  </a:txBody>
                  <a:tcPr/>
                </a:tc>
                <a:extLst>
                  <a:ext uri="{0D108BD9-81ED-4DB2-BD59-A6C34878D82A}">
                    <a16:rowId xmlns:a16="http://schemas.microsoft.com/office/drawing/2014/main" val="3817390263"/>
                  </a:ext>
                </a:extLst>
              </a:tr>
              <a:tr h="370840">
                <a:tc>
                  <a:txBody>
                    <a:bodyPr/>
                    <a:lstStyle/>
                    <a:p>
                      <a:r>
                        <a:rPr lang="en-US" dirty="0"/>
                        <a:t>Manchester</a:t>
                      </a:r>
                    </a:p>
                  </a:txBody>
                  <a:tcPr/>
                </a:tc>
                <a:extLst>
                  <a:ext uri="{0D108BD9-81ED-4DB2-BD59-A6C34878D82A}">
                    <a16:rowId xmlns:a16="http://schemas.microsoft.com/office/drawing/2014/main" val="3089211176"/>
                  </a:ext>
                </a:extLst>
              </a:tr>
              <a:tr h="370840">
                <a:tc>
                  <a:txBody>
                    <a:bodyPr/>
                    <a:lstStyle/>
                    <a:p>
                      <a:r>
                        <a:rPr lang="en-US" dirty="0"/>
                        <a:t>Edinburgh</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sp>
        <p:nvSpPr>
          <p:cNvPr id="10" name="Content Placeholder 3">
            <a:extLst>
              <a:ext uri="{FF2B5EF4-FFF2-40B4-BE49-F238E27FC236}">
                <a16:creationId xmlns:a16="http://schemas.microsoft.com/office/drawing/2014/main" id="{0798D21B-EEB0-B4E9-17A0-82EC376B1E12}"/>
              </a:ext>
            </a:extLst>
          </p:cNvPr>
          <p:cNvSpPr txBox="1">
            <a:spLocks/>
          </p:cNvSpPr>
          <p:nvPr/>
        </p:nvSpPr>
        <p:spPr>
          <a:xfrm>
            <a:off x="6172200" y="4277047"/>
            <a:ext cx="5181600" cy="4413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Approximate:</a:t>
            </a:r>
          </a:p>
        </p:txBody>
      </p:sp>
      <p:graphicFrame>
        <p:nvGraphicFramePr>
          <p:cNvPr id="11" name="Table 10">
            <a:extLst>
              <a:ext uri="{FF2B5EF4-FFF2-40B4-BE49-F238E27FC236}">
                <a16:creationId xmlns:a16="http://schemas.microsoft.com/office/drawing/2014/main" id="{402BE2CA-7EDF-C467-6412-D5F6F7467AD0}"/>
              </a:ext>
            </a:extLst>
          </p:cNvPr>
          <p:cNvGraphicFramePr>
            <a:graphicFrameLocks noGrp="1"/>
          </p:cNvGraphicFramePr>
          <p:nvPr>
            <p:extLst>
              <p:ext uri="{D42A27DB-BD31-4B8C-83A1-F6EECF244321}">
                <p14:modId xmlns:p14="http://schemas.microsoft.com/office/powerpoint/2010/main" val="3082198166"/>
              </p:ext>
            </p:extLst>
          </p:nvPr>
        </p:nvGraphicFramePr>
        <p:xfrm>
          <a:off x="6496050" y="4853309"/>
          <a:ext cx="1752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419681250"/>
                    </a:ext>
                  </a:extLst>
                </a:gridCol>
              </a:tblGrid>
              <a:tr h="370840">
                <a:tc>
                  <a:txBody>
                    <a:bodyPr/>
                    <a:lstStyle/>
                    <a:p>
                      <a:r>
                        <a:rPr lang="en-US" dirty="0"/>
                        <a:t>Town</a:t>
                      </a:r>
                    </a:p>
                  </a:txBody>
                  <a:tcPr/>
                </a:tc>
                <a:extLst>
                  <a:ext uri="{0D108BD9-81ED-4DB2-BD59-A6C34878D82A}">
                    <a16:rowId xmlns:a16="http://schemas.microsoft.com/office/drawing/2014/main" val="3817390263"/>
                  </a:ext>
                </a:extLst>
              </a:tr>
              <a:tr h="370840">
                <a:tc>
                  <a:txBody>
                    <a:bodyPr/>
                    <a:lstStyle/>
                    <a:p>
                      <a:r>
                        <a:rPr lang="en-US" dirty="0"/>
                        <a:t>Manchester</a:t>
                      </a:r>
                    </a:p>
                  </a:txBody>
                  <a:tcPr/>
                </a:tc>
                <a:extLst>
                  <a:ext uri="{0D108BD9-81ED-4DB2-BD59-A6C34878D82A}">
                    <a16:rowId xmlns:a16="http://schemas.microsoft.com/office/drawing/2014/main" val="3089211176"/>
                  </a:ext>
                </a:extLst>
              </a:tr>
              <a:tr h="370840">
                <a:tc>
                  <a:txBody>
                    <a:bodyPr/>
                    <a:lstStyle/>
                    <a:p>
                      <a:r>
                        <a:rPr lang="en-US" dirty="0"/>
                        <a:t>Dagenham</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graphicFrame>
        <p:nvGraphicFramePr>
          <p:cNvPr id="12" name="Table 11">
            <a:extLst>
              <a:ext uri="{FF2B5EF4-FFF2-40B4-BE49-F238E27FC236}">
                <a16:creationId xmlns:a16="http://schemas.microsoft.com/office/drawing/2014/main" id="{30C16C54-336A-6E53-1D99-B440BB1DC0F9}"/>
              </a:ext>
            </a:extLst>
          </p:cNvPr>
          <p:cNvGraphicFramePr>
            <a:graphicFrameLocks noGrp="1"/>
          </p:cNvGraphicFramePr>
          <p:nvPr>
            <p:extLst>
              <p:ext uri="{D42A27DB-BD31-4B8C-83A1-F6EECF244321}">
                <p14:modId xmlns:p14="http://schemas.microsoft.com/office/powerpoint/2010/main" val="1475857543"/>
              </p:ext>
            </p:extLst>
          </p:nvPr>
        </p:nvGraphicFramePr>
        <p:xfrm>
          <a:off x="9048750" y="4853309"/>
          <a:ext cx="2305050" cy="1483360"/>
        </p:xfrm>
        <a:graphic>
          <a:graphicData uri="http://schemas.openxmlformats.org/drawingml/2006/table">
            <a:tbl>
              <a:tblPr firstRow="1" bandRow="1">
                <a:tableStyleId>{F5AB1C69-6EDB-4FF4-983F-18BD219EF322}</a:tableStyleId>
              </a:tblPr>
              <a:tblGrid>
                <a:gridCol w="2305050">
                  <a:extLst>
                    <a:ext uri="{9D8B030D-6E8A-4147-A177-3AD203B41FA5}">
                      <a16:colId xmlns:a16="http://schemas.microsoft.com/office/drawing/2014/main" val="1419681250"/>
                    </a:ext>
                  </a:extLst>
                </a:gridCol>
              </a:tblGrid>
              <a:tr h="370840">
                <a:tc>
                  <a:txBody>
                    <a:bodyPr/>
                    <a:lstStyle/>
                    <a:p>
                      <a:r>
                        <a:rPr lang="en-US" dirty="0"/>
                        <a:t>City</a:t>
                      </a:r>
                    </a:p>
                  </a:txBody>
                  <a:tcPr/>
                </a:tc>
                <a:extLst>
                  <a:ext uri="{0D108BD9-81ED-4DB2-BD59-A6C34878D82A}">
                    <a16:rowId xmlns:a16="http://schemas.microsoft.com/office/drawing/2014/main" val="3817390263"/>
                  </a:ext>
                </a:extLst>
              </a:tr>
              <a:tr h="370840">
                <a:tc>
                  <a:txBody>
                    <a:bodyPr/>
                    <a:lstStyle/>
                    <a:p>
                      <a:r>
                        <a:rPr lang="en-US" dirty="0"/>
                        <a:t>Manchester, England</a:t>
                      </a:r>
                    </a:p>
                  </a:txBody>
                  <a:tcPr/>
                </a:tc>
                <a:extLst>
                  <a:ext uri="{0D108BD9-81ED-4DB2-BD59-A6C34878D82A}">
                    <a16:rowId xmlns:a16="http://schemas.microsoft.com/office/drawing/2014/main" val="3089211176"/>
                  </a:ext>
                </a:extLst>
              </a:tr>
              <a:tr h="370840">
                <a:tc>
                  <a:txBody>
                    <a:bodyPr/>
                    <a:lstStyle/>
                    <a:p>
                      <a:r>
                        <a:rPr lang="en-US" dirty="0"/>
                        <a:t>Edinburgh, Scotland</a:t>
                      </a:r>
                    </a:p>
                  </a:txBody>
                  <a:tcPr/>
                </a:tc>
                <a:extLst>
                  <a:ext uri="{0D108BD9-81ED-4DB2-BD59-A6C34878D82A}">
                    <a16:rowId xmlns:a16="http://schemas.microsoft.com/office/drawing/2014/main" val="256770671"/>
                  </a:ext>
                </a:extLst>
              </a:tr>
              <a:tr h="370840">
                <a:tc>
                  <a:txBody>
                    <a:bodyPr/>
                    <a:lstStyle/>
                    <a:p>
                      <a:r>
                        <a:rPr lang="en-US" dirty="0"/>
                        <a:t>London, England</a:t>
                      </a:r>
                    </a:p>
                  </a:txBody>
                  <a:tcPr/>
                </a:tc>
                <a:extLst>
                  <a:ext uri="{0D108BD9-81ED-4DB2-BD59-A6C34878D82A}">
                    <a16:rowId xmlns:a16="http://schemas.microsoft.com/office/drawing/2014/main" val="301277775"/>
                  </a:ext>
                </a:extLst>
              </a:tr>
            </a:tbl>
          </a:graphicData>
        </a:graphic>
      </p:graphicFrame>
    </p:spTree>
    <p:extLst>
      <p:ext uri="{BB962C8B-B14F-4D97-AF65-F5344CB8AC3E}">
        <p14:creationId xmlns:p14="http://schemas.microsoft.com/office/powerpoint/2010/main" val="139858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FE38-7863-4303-C40E-D7E5F23131E7}"/>
              </a:ext>
            </a:extLst>
          </p:cNvPr>
          <p:cNvSpPr>
            <a:spLocks noGrp="1"/>
          </p:cNvSpPr>
          <p:nvPr>
            <p:ph type="title"/>
          </p:nvPr>
        </p:nvSpPr>
        <p:spPr/>
        <p:txBody>
          <a:bodyPr/>
          <a:lstStyle/>
          <a:p>
            <a:r>
              <a:rPr lang="en-US" dirty="0"/>
              <a:t>Dataset Navigation: Semantic Similarity</a:t>
            </a:r>
          </a:p>
        </p:txBody>
      </p:sp>
      <p:sp>
        <p:nvSpPr>
          <p:cNvPr id="3" name="Content Placeholder 2">
            <a:extLst>
              <a:ext uri="{FF2B5EF4-FFF2-40B4-BE49-F238E27FC236}">
                <a16:creationId xmlns:a16="http://schemas.microsoft.com/office/drawing/2014/main" id="{C6F7EA5D-09CD-7C80-AF63-088AC9A1E420}"/>
              </a:ext>
            </a:extLst>
          </p:cNvPr>
          <p:cNvSpPr>
            <a:spLocks noGrp="1"/>
          </p:cNvSpPr>
          <p:nvPr>
            <p:ph sz="half" idx="1"/>
          </p:nvPr>
        </p:nvSpPr>
        <p:spPr>
          <a:xfrm>
            <a:off x="838200" y="1825624"/>
            <a:ext cx="5181600" cy="3595461"/>
          </a:xfrm>
        </p:spPr>
        <p:txBody>
          <a:bodyPr>
            <a:normAutofit lnSpcReduction="10000"/>
          </a:bodyPr>
          <a:lstStyle/>
          <a:p>
            <a:r>
              <a:rPr lang="en-US" dirty="0"/>
              <a:t>It may be useful to navigate between datasets other than to join, for example, to identify semantically related datasets.</a:t>
            </a:r>
          </a:p>
          <a:p>
            <a:r>
              <a:rPr lang="en-US" dirty="0"/>
              <a:t>Such navigation may link individual datasets or groups of related datasets.</a:t>
            </a:r>
          </a:p>
          <a:p>
            <a:r>
              <a:rPr lang="en-US" dirty="0"/>
              <a:t>This seems a bit like Dataset Annotation.</a:t>
            </a:r>
          </a:p>
        </p:txBody>
      </p:sp>
      <p:graphicFrame>
        <p:nvGraphicFramePr>
          <p:cNvPr id="8" name="Content Placeholder 7">
            <a:extLst>
              <a:ext uri="{FF2B5EF4-FFF2-40B4-BE49-F238E27FC236}">
                <a16:creationId xmlns:a16="http://schemas.microsoft.com/office/drawing/2014/main" id="{2CCECFF9-1C79-5D5C-A0E9-1EC0954D680D}"/>
              </a:ext>
            </a:extLst>
          </p:cNvPr>
          <p:cNvGraphicFramePr>
            <a:graphicFrameLocks noGrp="1"/>
          </p:cNvGraphicFramePr>
          <p:nvPr>
            <p:ph sz="half" idx="2"/>
            <p:extLst>
              <p:ext uri="{D42A27DB-BD31-4B8C-83A1-F6EECF244321}">
                <p14:modId xmlns:p14="http://schemas.microsoft.com/office/powerpoint/2010/main" val="120359112"/>
              </p:ext>
            </p:extLst>
          </p:nvPr>
        </p:nvGraphicFramePr>
        <p:xfrm>
          <a:off x="6478744" y="5305667"/>
          <a:ext cx="920262" cy="1187208"/>
        </p:xfrm>
        <a:graphic>
          <a:graphicData uri="http://schemas.openxmlformats.org/drawingml/2006/table">
            <a:tbl>
              <a:tblPr firstRow="1" bandRow="1">
                <a:tableStyleId>{5C22544A-7EE6-4342-B048-85BDC9FD1C3A}</a:tableStyleId>
              </a:tblPr>
              <a:tblGrid>
                <a:gridCol w="306754">
                  <a:extLst>
                    <a:ext uri="{9D8B030D-6E8A-4147-A177-3AD203B41FA5}">
                      <a16:colId xmlns:a16="http://schemas.microsoft.com/office/drawing/2014/main" val="3331591412"/>
                    </a:ext>
                  </a:extLst>
                </a:gridCol>
                <a:gridCol w="306754">
                  <a:extLst>
                    <a:ext uri="{9D8B030D-6E8A-4147-A177-3AD203B41FA5}">
                      <a16:colId xmlns:a16="http://schemas.microsoft.com/office/drawing/2014/main" val="129694934"/>
                    </a:ext>
                  </a:extLst>
                </a:gridCol>
                <a:gridCol w="306754">
                  <a:extLst>
                    <a:ext uri="{9D8B030D-6E8A-4147-A177-3AD203B41FA5}">
                      <a16:colId xmlns:a16="http://schemas.microsoft.com/office/drawing/2014/main" val="190665601"/>
                    </a:ext>
                  </a:extLst>
                </a:gridCol>
              </a:tblGrid>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653268154"/>
                  </a:ext>
                </a:extLst>
              </a:tr>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145794443"/>
                  </a:ext>
                </a:extLst>
              </a:tr>
              <a:tr h="296802">
                <a:tc>
                  <a:txBody>
                    <a:bodyPr/>
                    <a:lstStyle/>
                    <a:p>
                      <a:endParaRPr lang="en-US" sz="800"/>
                    </a:p>
                  </a:txBody>
                  <a:tcPr/>
                </a:tc>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468046179"/>
                  </a:ext>
                </a:extLst>
              </a:tr>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907230968"/>
                  </a:ext>
                </a:extLst>
              </a:tr>
            </a:tbl>
          </a:graphicData>
        </a:graphic>
      </p:graphicFrame>
      <p:sp>
        <p:nvSpPr>
          <p:cNvPr id="5" name="Oval 4">
            <a:extLst>
              <a:ext uri="{FF2B5EF4-FFF2-40B4-BE49-F238E27FC236}">
                <a16:creationId xmlns:a16="http://schemas.microsoft.com/office/drawing/2014/main" id="{D6823538-D75A-F132-65B0-880F8AA22A4C}"/>
              </a:ext>
            </a:extLst>
          </p:cNvPr>
          <p:cNvSpPr/>
          <p:nvPr/>
        </p:nvSpPr>
        <p:spPr>
          <a:xfrm>
            <a:off x="6673951" y="3845169"/>
            <a:ext cx="1407959" cy="7151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AA0C8BB-06BF-7118-D23D-C594EA6F83D1}"/>
              </a:ext>
            </a:extLst>
          </p:cNvPr>
          <p:cNvSpPr/>
          <p:nvPr/>
        </p:nvSpPr>
        <p:spPr>
          <a:xfrm>
            <a:off x="9238343" y="3845169"/>
            <a:ext cx="1348154" cy="715108"/>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13246546-2754-4ABA-0A24-1F1D31BE6623}"/>
              </a:ext>
            </a:extLst>
          </p:cNvPr>
          <p:cNvSpPr txBox="1"/>
          <p:nvPr/>
        </p:nvSpPr>
        <p:spPr>
          <a:xfrm>
            <a:off x="10803931" y="4001294"/>
            <a:ext cx="1041119" cy="369332"/>
          </a:xfrm>
          <a:prstGeom prst="rect">
            <a:avLst/>
          </a:prstGeom>
          <a:noFill/>
        </p:spPr>
        <p:txBody>
          <a:bodyPr wrap="none" rtlCol="0">
            <a:spAutoFit/>
          </a:bodyPr>
          <a:lstStyle/>
          <a:p>
            <a:r>
              <a:rPr lang="en-US" dirty="0"/>
              <a:t>Ontology</a:t>
            </a:r>
          </a:p>
        </p:txBody>
      </p:sp>
      <p:graphicFrame>
        <p:nvGraphicFramePr>
          <p:cNvPr id="9" name="Content Placeholder 7">
            <a:extLst>
              <a:ext uri="{FF2B5EF4-FFF2-40B4-BE49-F238E27FC236}">
                <a16:creationId xmlns:a16="http://schemas.microsoft.com/office/drawing/2014/main" id="{A3CEF189-6AC0-0B1C-4383-A0E24F98EA1D}"/>
              </a:ext>
            </a:extLst>
          </p:cNvPr>
          <p:cNvGraphicFramePr>
            <a:graphicFrameLocks/>
          </p:cNvGraphicFramePr>
          <p:nvPr>
            <p:extLst>
              <p:ext uri="{D42A27DB-BD31-4B8C-83A1-F6EECF244321}">
                <p14:modId xmlns:p14="http://schemas.microsoft.com/office/powerpoint/2010/main" val="1612388252"/>
              </p:ext>
            </p:extLst>
          </p:nvPr>
        </p:nvGraphicFramePr>
        <p:xfrm>
          <a:off x="9238343" y="5304547"/>
          <a:ext cx="920262" cy="1187208"/>
        </p:xfrm>
        <a:graphic>
          <a:graphicData uri="http://schemas.openxmlformats.org/drawingml/2006/table">
            <a:tbl>
              <a:tblPr firstRow="1" bandRow="1">
                <a:tableStyleId>{93296810-A885-4BE3-A3E7-6D5BEEA58F35}</a:tableStyleId>
              </a:tblPr>
              <a:tblGrid>
                <a:gridCol w="306754">
                  <a:extLst>
                    <a:ext uri="{9D8B030D-6E8A-4147-A177-3AD203B41FA5}">
                      <a16:colId xmlns:a16="http://schemas.microsoft.com/office/drawing/2014/main" val="3331591412"/>
                    </a:ext>
                  </a:extLst>
                </a:gridCol>
                <a:gridCol w="306754">
                  <a:extLst>
                    <a:ext uri="{9D8B030D-6E8A-4147-A177-3AD203B41FA5}">
                      <a16:colId xmlns:a16="http://schemas.microsoft.com/office/drawing/2014/main" val="129694934"/>
                    </a:ext>
                  </a:extLst>
                </a:gridCol>
                <a:gridCol w="306754">
                  <a:extLst>
                    <a:ext uri="{9D8B030D-6E8A-4147-A177-3AD203B41FA5}">
                      <a16:colId xmlns:a16="http://schemas.microsoft.com/office/drawing/2014/main" val="190665601"/>
                    </a:ext>
                  </a:extLst>
                </a:gridCol>
              </a:tblGrid>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653268154"/>
                  </a:ext>
                </a:extLst>
              </a:tr>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3145794443"/>
                  </a:ext>
                </a:extLst>
              </a:tr>
              <a:tr h="296802">
                <a:tc>
                  <a:txBody>
                    <a:bodyPr/>
                    <a:lstStyle/>
                    <a:p>
                      <a:endParaRPr lang="en-US" sz="800"/>
                    </a:p>
                  </a:txBody>
                  <a:tcPr/>
                </a:tc>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468046179"/>
                  </a:ext>
                </a:extLst>
              </a:tr>
              <a:tr h="296802">
                <a:tc>
                  <a:txBody>
                    <a:bodyPr/>
                    <a:lstStyle/>
                    <a:p>
                      <a:endParaRPr lang="en-US" sz="80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907230968"/>
                  </a:ext>
                </a:extLst>
              </a:tr>
            </a:tbl>
          </a:graphicData>
        </a:graphic>
      </p:graphicFrame>
      <p:cxnSp>
        <p:nvCxnSpPr>
          <p:cNvPr id="11" name="Curved Connector 10">
            <a:extLst>
              <a:ext uri="{FF2B5EF4-FFF2-40B4-BE49-F238E27FC236}">
                <a16:creationId xmlns:a16="http://schemas.microsoft.com/office/drawing/2014/main" id="{66CF9DD7-AB18-0EAA-097B-4E57399AEB40}"/>
              </a:ext>
            </a:extLst>
          </p:cNvPr>
          <p:cNvCxnSpPr>
            <a:cxnSpLocks/>
            <a:stCxn id="8" idx="0"/>
            <a:endCxn id="5" idx="4"/>
          </p:cNvCxnSpPr>
          <p:nvPr/>
        </p:nvCxnSpPr>
        <p:spPr>
          <a:xfrm rot="5400000" flipH="1" flipV="1">
            <a:off x="6785708" y="4713444"/>
            <a:ext cx="745391" cy="439056"/>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40C6136A-6377-9C96-165D-AB5D6DFC0318}"/>
              </a:ext>
            </a:extLst>
          </p:cNvPr>
          <p:cNvCxnSpPr>
            <a:cxnSpLocks/>
            <a:stCxn id="9" idx="0"/>
            <a:endCxn id="6" idx="4"/>
          </p:cNvCxnSpPr>
          <p:nvPr/>
        </p:nvCxnSpPr>
        <p:spPr>
          <a:xfrm rot="5400000" flipH="1" flipV="1">
            <a:off x="9433312" y="4825439"/>
            <a:ext cx="744270" cy="213946"/>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E1D2F66-F1CA-93F8-4A8B-3DF2893D49DE}"/>
              </a:ext>
            </a:extLst>
          </p:cNvPr>
          <p:cNvSpPr/>
          <p:nvPr/>
        </p:nvSpPr>
        <p:spPr>
          <a:xfrm>
            <a:off x="8376733" y="3617757"/>
            <a:ext cx="401479" cy="4245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a:t>
            </a:r>
          </a:p>
        </p:txBody>
      </p:sp>
      <p:cxnSp>
        <p:nvCxnSpPr>
          <p:cNvPr id="34" name="Straight Arrow Connector 33">
            <a:extLst>
              <a:ext uri="{FF2B5EF4-FFF2-40B4-BE49-F238E27FC236}">
                <a16:creationId xmlns:a16="http://schemas.microsoft.com/office/drawing/2014/main" id="{5BA256BB-6EB9-8B52-5254-9F187E2B1486}"/>
              </a:ext>
            </a:extLst>
          </p:cNvPr>
          <p:cNvCxnSpPr>
            <a:stCxn id="6" idx="2"/>
            <a:endCxn id="5" idx="6"/>
          </p:cNvCxnSpPr>
          <p:nvPr/>
        </p:nvCxnSpPr>
        <p:spPr>
          <a:xfrm flipH="1">
            <a:off x="8081910" y="4202723"/>
            <a:ext cx="1156433"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41ACA87-BE0A-F189-897A-84923BB2A692}"/>
              </a:ext>
            </a:extLst>
          </p:cNvPr>
          <p:cNvSpPr/>
          <p:nvPr/>
        </p:nvSpPr>
        <p:spPr>
          <a:xfrm>
            <a:off x="6404934" y="4725271"/>
            <a:ext cx="401479" cy="415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52" name="Straight Arrow Connector 51">
            <a:extLst>
              <a:ext uri="{FF2B5EF4-FFF2-40B4-BE49-F238E27FC236}">
                <a16:creationId xmlns:a16="http://schemas.microsoft.com/office/drawing/2014/main" id="{5E982C25-DDA5-6BE8-7010-2D8AA24A57DF}"/>
              </a:ext>
            </a:extLst>
          </p:cNvPr>
          <p:cNvCxnSpPr>
            <a:cxnSpLocks/>
            <a:stCxn id="9" idx="1"/>
            <a:endCxn id="8" idx="3"/>
          </p:cNvCxnSpPr>
          <p:nvPr/>
        </p:nvCxnSpPr>
        <p:spPr>
          <a:xfrm flipH="1">
            <a:off x="7399006" y="5898151"/>
            <a:ext cx="1839337" cy="112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36FD9536-960F-BED2-2ED7-91D82B2BAD36}"/>
              </a:ext>
            </a:extLst>
          </p:cNvPr>
          <p:cNvSpPr/>
          <p:nvPr/>
        </p:nvSpPr>
        <p:spPr>
          <a:xfrm>
            <a:off x="8136776" y="6032940"/>
            <a:ext cx="401479" cy="4245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1" name="Content Placeholder 2">
            <a:extLst>
              <a:ext uri="{FF2B5EF4-FFF2-40B4-BE49-F238E27FC236}">
                <a16:creationId xmlns:a16="http://schemas.microsoft.com/office/drawing/2014/main" id="{E5060EAA-B626-F9B5-7059-0838F344F14D}"/>
              </a:ext>
            </a:extLst>
          </p:cNvPr>
          <p:cNvSpPr txBox="1">
            <a:spLocks/>
          </p:cNvSpPr>
          <p:nvPr/>
        </p:nvSpPr>
        <p:spPr>
          <a:xfrm>
            <a:off x="6095197" y="1796601"/>
            <a:ext cx="5181600" cy="171524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Seeping Semantics creates relationships between datasets that reflect the structure of relationships in matching concepts in an ontology.</a:t>
            </a:r>
          </a:p>
        </p:txBody>
      </p:sp>
      <p:sp>
        <p:nvSpPr>
          <p:cNvPr id="62" name="TextBox 61">
            <a:extLst>
              <a:ext uri="{FF2B5EF4-FFF2-40B4-BE49-F238E27FC236}">
                <a16:creationId xmlns:a16="http://schemas.microsoft.com/office/drawing/2014/main" id="{0F5BD013-15DA-3969-393B-51F1D7B9F878}"/>
              </a:ext>
            </a:extLst>
          </p:cNvPr>
          <p:cNvSpPr txBox="1"/>
          <p:nvPr/>
        </p:nvSpPr>
        <p:spPr>
          <a:xfrm>
            <a:off x="10917761" y="5713485"/>
            <a:ext cx="991233" cy="369332"/>
          </a:xfrm>
          <a:prstGeom prst="rect">
            <a:avLst/>
          </a:prstGeom>
          <a:noFill/>
        </p:spPr>
        <p:txBody>
          <a:bodyPr wrap="none" rtlCol="0">
            <a:spAutoFit/>
          </a:bodyPr>
          <a:lstStyle/>
          <a:p>
            <a:r>
              <a:rPr lang="en-US" dirty="0"/>
              <a:t>Datasets</a:t>
            </a:r>
          </a:p>
        </p:txBody>
      </p:sp>
      <p:sp>
        <p:nvSpPr>
          <p:cNvPr id="63" name="TextBox 62">
            <a:extLst>
              <a:ext uri="{FF2B5EF4-FFF2-40B4-BE49-F238E27FC236}">
                <a16:creationId xmlns:a16="http://schemas.microsoft.com/office/drawing/2014/main" id="{B0ADDD73-7BC4-D0AC-B4B4-5775E5A5F7E5}"/>
              </a:ext>
            </a:extLst>
          </p:cNvPr>
          <p:cNvSpPr txBox="1"/>
          <p:nvPr/>
        </p:nvSpPr>
        <p:spPr>
          <a:xfrm>
            <a:off x="818087" y="5621152"/>
            <a:ext cx="5200526" cy="923330"/>
          </a:xfrm>
          <a:prstGeom prst="rect">
            <a:avLst/>
          </a:prstGeom>
          <a:noFill/>
          <a:ln w="12700">
            <a:solidFill>
              <a:schemeClr val="accent1">
                <a:shade val="15000"/>
              </a:schemeClr>
            </a:solidFill>
          </a:ln>
        </p:spPr>
        <p:txBody>
          <a:bodyPr wrap="none" rtlCol="0">
            <a:spAutoFit/>
          </a:bodyPr>
          <a:lstStyle/>
          <a:p>
            <a:r>
              <a:rPr lang="en-US" dirty="0"/>
              <a:t>R.C. Fernandez, et al., Seeping Semantics: Linking </a:t>
            </a:r>
          </a:p>
          <a:p>
            <a:r>
              <a:rPr lang="en-US" dirty="0"/>
              <a:t>Datasets Using Word Embeddings for Data Discovery. </a:t>
            </a:r>
          </a:p>
          <a:p>
            <a:r>
              <a:rPr lang="en-US" dirty="0"/>
              <a:t>ICDE 2018: 989-1000</a:t>
            </a:r>
          </a:p>
        </p:txBody>
      </p:sp>
    </p:spTree>
    <p:extLst>
      <p:ext uri="{BB962C8B-B14F-4D97-AF65-F5344CB8AC3E}">
        <p14:creationId xmlns:p14="http://schemas.microsoft.com/office/powerpoint/2010/main" val="310315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par>
                                <p:cTn id="19" presetID="9"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dissolve">
                                      <p:cBhvr>
                                        <p:cTn id="26" dur="500"/>
                                        <p:tgtEl>
                                          <p:spTgt spid="59"/>
                                        </p:tgtEl>
                                      </p:cBhvr>
                                    </p:animEffect>
                                  </p:childTnLst>
                                </p:cTn>
                              </p:par>
                              <p:par>
                                <p:cTn id="27" presetID="9"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E10C-D8BB-E2DA-8556-17A9F1973BDC}"/>
              </a:ext>
            </a:extLst>
          </p:cNvPr>
          <p:cNvSpPr>
            <a:spLocks noGrp="1"/>
          </p:cNvSpPr>
          <p:nvPr>
            <p:ph type="title"/>
          </p:nvPr>
        </p:nvSpPr>
        <p:spPr/>
        <p:txBody>
          <a:bodyPr>
            <a:normAutofit/>
          </a:bodyPr>
          <a:lstStyle/>
          <a:p>
            <a:r>
              <a:rPr lang="en-US" sz="3600" dirty="0"/>
              <a:t>Dataset Navigation: Domain Discovery</a:t>
            </a:r>
          </a:p>
        </p:txBody>
      </p:sp>
      <p:sp>
        <p:nvSpPr>
          <p:cNvPr id="3" name="Content Placeholder 2">
            <a:extLst>
              <a:ext uri="{FF2B5EF4-FFF2-40B4-BE49-F238E27FC236}">
                <a16:creationId xmlns:a16="http://schemas.microsoft.com/office/drawing/2014/main" id="{6C3A32BE-B20D-B5D9-47F2-15B7E2708C05}"/>
              </a:ext>
            </a:extLst>
          </p:cNvPr>
          <p:cNvSpPr>
            <a:spLocks noGrp="1"/>
          </p:cNvSpPr>
          <p:nvPr>
            <p:ph sz="half" idx="1"/>
          </p:nvPr>
        </p:nvSpPr>
        <p:spPr/>
        <p:txBody>
          <a:bodyPr>
            <a:normAutofit fontScale="70000" lnSpcReduction="20000"/>
          </a:bodyPr>
          <a:lstStyle/>
          <a:p>
            <a:r>
              <a:rPr lang="en-US" sz="3300" dirty="0"/>
              <a:t>A </a:t>
            </a:r>
            <a:r>
              <a:rPr lang="en-US" sz="3300" i="1" dirty="0"/>
              <a:t>domain</a:t>
            </a:r>
            <a:r>
              <a:rPr lang="en-US" sz="3300" dirty="0"/>
              <a:t> is a collection of values that instantiate an application concept.</a:t>
            </a:r>
          </a:p>
          <a:p>
            <a:r>
              <a:rPr lang="en-US" sz="3300" dirty="0"/>
              <a:t>For example, </a:t>
            </a:r>
            <a:r>
              <a:rPr lang="en-US" sz="3300" i="1" dirty="0"/>
              <a:t>Manchester</a:t>
            </a:r>
            <a:r>
              <a:rPr lang="en-US" sz="3300" dirty="0"/>
              <a:t> and </a:t>
            </a:r>
            <a:r>
              <a:rPr lang="en-US" sz="3300" i="1" dirty="0"/>
              <a:t>Venice</a:t>
            </a:r>
            <a:r>
              <a:rPr lang="en-US" sz="3300" dirty="0"/>
              <a:t> are both in the domain of </a:t>
            </a:r>
            <a:r>
              <a:rPr lang="en-US" sz="3300" i="1" dirty="0"/>
              <a:t>Cities</a:t>
            </a:r>
            <a:r>
              <a:rPr lang="en-US" sz="3300" dirty="0"/>
              <a:t>.</a:t>
            </a:r>
          </a:p>
          <a:p>
            <a:r>
              <a:rPr lang="en-US" sz="3300" dirty="0"/>
              <a:t>As with Join Path Discovery, techniques may or may not require values to be represented consistently.</a:t>
            </a:r>
          </a:p>
          <a:p>
            <a:r>
              <a:rPr lang="en-US" sz="3300" dirty="0"/>
              <a:t>Columns that share a domain could be disjoint, and values can be in several domains.</a:t>
            </a:r>
          </a:p>
          <a:p>
            <a:r>
              <a:rPr lang="en-US" sz="3300" dirty="0"/>
              <a:t>Note that domain discovery need not name the discovered domains.</a:t>
            </a:r>
            <a:endParaRPr lang="en-US" dirty="0"/>
          </a:p>
          <a:p>
            <a:endParaRPr lang="en-US" dirty="0"/>
          </a:p>
        </p:txBody>
      </p:sp>
      <p:sp>
        <p:nvSpPr>
          <p:cNvPr id="4" name="Content Placeholder 3">
            <a:extLst>
              <a:ext uri="{FF2B5EF4-FFF2-40B4-BE49-F238E27FC236}">
                <a16:creationId xmlns:a16="http://schemas.microsoft.com/office/drawing/2014/main" id="{29D2AB15-1248-B754-E8F8-B2BB5D909EC5}"/>
              </a:ext>
            </a:extLst>
          </p:cNvPr>
          <p:cNvSpPr>
            <a:spLocks noGrp="1"/>
          </p:cNvSpPr>
          <p:nvPr>
            <p:ph sz="half" idx="2"/>
          </p:nvPr>
        </p:nvSpPr>
        <p:spPr>
          <a:xfrm>
            <a:off x="6172200" y="1825625"/>
            <a:ext cx="5181600" cy="803275"/>
          </a:xfrm>
        </p:spPr>
        <p:txBody>
          <a:bodyPr>
            <a:normAutofit fontScale="70000" lnSpcReduction="20000"/>
          </a:bodyPr>
          <a:lstStyle/>
          <a:p>
            <a:pPr marL="0" indent="0">
              <a:buNone/>
            </a:pPr>
            <a:r>
              <a:rPr lang="en-US" dirty="0"/>
              <a:t>Example of columns that share a </a:t>
            </a:r>
            <a:r>
              <a:rPr lang="en-US" i="1" dirty="0"/>
              <a:t>City</a:t>
            </a:r>
            <a:r>
              <a:rPr lang="en-US" dirty="0"/>
              <a:t> domain.</a:t>
            </a:r>
          </a:p>
        </p:txBody>
      </p:sp>
      <p:graphicFrame>
        <p:nvGraphicFramePr>
          <p:cNvPr id="5" name="Table 4">
            <a:extLst>
              <a:ext uri="{FF2B5EF4-FFF2-40B4-BE49-F238E27FC236}">
                <a16:creationId xmlns:a16="http://schemas.microsoft.com/office/drawing/2014/main" id="{F1CAE437-AEC4-ACEA-9643-CCCF564B6D8C}"/>
              </a:ext>
            </a:extLst>
          </p:cNvPr>
          <p:cNvGraphicFramePr>
            <a:graphicFrameLocks noGrp="1"/>
          </p:cNvGraphicFramePr>
          <p:nvPr>
            <p:extLst>
              <p:ext uri="{D42A27DB-BD31-4B8C-83A1-F6EECF244321}">
                <p14:modId xmlns:p14="http://schemas.microsoft.com/office/powerpoint/2010/main" val="1047193058"/>
              </p:ext>
            </p:extLst>
          </p:nvPr>
        </p:nvGraphicFramePr>
        <p:xfrm>
          <a:off x="6286500" y="2231866"/>
          <a:ext cx="1409700" cy="1483360"/>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1419681250"/>
                    </a:ext>
                  </a:extLst>
                </a:gridCol>
              </a:tblGrid>
              <a:tr h="370840">
                <a:tc>
                  <a:txBody>
                    <a:bodyPr/>
                    <a:lstStyle/>
                    <a:p>
                      <a:r>
                        <a:rPr lang="en-US" dirty="0"/>
                        <a:t>City</a:t>
                      </a:r>
                    </a:p>
                  </a:txBody>
                  <a:tcPr/>
                </a:tc>
                <a:extLst>
                  <a:ext uri="{0D108BD9-81ED-4DB2-BD59-A6C34878D82A}">
                    <a16:rowId xmlns:a16="http://schemas.microsoft.com/office/drawing/2014/main" val="3817390263"/>
                  </a:ext>
                </a:extLst>
              </a:tr>
              <a:tr h="370840">
                <a:tc>
                  <a:txBody>
                    <a:bodyPr/>
                    <a:lstStyle/>
                    <a:p>
                      <a:r>
                        <a:rPr lang="en-US" dirty="0"/>
                        <a:t>Birmingham</a:t>
                      </a:r>
                    </a:p>
                  </a:txBody>
                  <a:tcPr/>
                </a:tc>
                <a:extLst>
                  <a:ext uri="{0D108BD9-81ED-4DB2-BD59-A6C34878D82A}">
                    <a16:rowId xmlns:a16="http://schemas.microsoft.com/office/drawing/2014/main" val="3089211176"/>
                  </a:ext>
                </a:extLst>
              </a:tr>
              <a:tr h="370840">
                <a:tc>
                  <a:txBody>
                    <a:bodyPr/>
                    <a:lstStyle/>
                    <a:p>
                      <a:r>
                        <a:rPr lang="en-US" dirty="0"/>
                        <a:t>Manchester</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graphicFrame>
        <p:nvGraphicFramePr>
          <p:cNvPr id="6" name="Table 5">
            <a:extLst>
              <a:ext uri="{FF2B5EF4-FFF2-40B4-BE49-F238E27FC236}">
                <a16:creationId xmlns:a16="http://schemas.microsoft.com/office/drawing/2014/main" id="{97095A3A-2095-59F7-C63E-8EDDD7FC4758}"/>
              </a:ext>
            </a:extLst>
          </p:cNvPr>
          <p:cNvGraphicFramePr>
            <a:graphicFrameLocks noGrp="1"/>
          </p:cNvGraphicFramePr>
          <p:nvPr>
            <p:extLst>
              <p:ext uri="{D42A27DB-BD31-4B8C-83A1-F6EECF244321}">
                <p14:modId xmlns:p14="http://schemas.microsoft.com/office/powerpoint/2010/main" val="209007659"/>
              </p:ext>
            </p:extLst>
          </p:nvPr>
        </p:nvGraphicFramePr>
        <p:xfrm>
          <a:off x="8067675" y="2231866"/>
          <a:ext cx="1752600" cy="148336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1419681250"/>
                    </a:ext>
                  </a:extLst>
                </a:gridCol>
              </a:tblGrid>
              <a:tr h="370840">
                <a:tc>
                  <a:txBody>
                    <a:bodyPr/>
                    <a:lstStyle/>
                    <a:p>
                      <a:r>
                        <a:rPr lang="it-IT" dirty="0"/>
                        <a:t>Città</a:t>
                      </a:r>
                      <a:endParaRPr lang="en-US" dirty="0"/>
                    </a:p>
                  </a:txBody>
                  <a:tcPr/>
                </a:tc>
                <a:extLst>
                  <a:ext uri="{0D108BD9-81ED-4DB2-BD59-A6C34878D82A}">
                    <a16:rowId xmlns:a16="http://schemas.microsoft.com/office/drawing/2014/main" val="3817390263"/>
                  </a:ext>
                </a:extLst>
              </a:tr>
              <a:tr h="370840">
                <a:tc>
                  <a:txBody>
                    <a:bodyPr/>
                    <a:lstStyle/>
                    <a:p>
                      <a:r>
                        <a:rPr lang="en-US" dirty="0"/>
                        <a:t>Rome</a:t>
                      </a:r>
                    </a:p>
                  </a:txBody>
                  <a:tcPr/>
                </a:tc>
                <a:extLst>
                  <a:ext uri="{0D108BD9-81ED-4DB2-BD59-A6C34878D82A}">
                    <a16:rowId xmlns:a16="http://schemas.microsoft.com/office/drawing/2014/main" val="3089211176"/>
                  </a:ext>
                </a:extLst>
              </a:tr>
              <a:tr h="370840">
                <a:tc>
                  <a:txBody>
                    <a:bodyPr/>
                    <a:lstStyle/>
                    <a:p>
                      <a:r>
                        <a:rPr lang="en-US" dirty="0"/>
                        <a:t>Venice</a:t>
                      </a:r>
                    </a:p>
                  </a:txBody>
                  <a:tcPr/>
                </a:tc>
                <a:extLst>
                  <a:ext uri="{0D108BD9-81ED-4DB2-BD59-A6C34878D82A}">
                    <a16:rowId xmlns:a16="http://schemas.microsoft.com/office/drawing/2014/main" val="256770671"/>
                  </a:ext>
                </a:extLst>
              </a:tr>
              <a:tr h="370840">
                <a:tc>
                  <a:txBody>
                    <a:bodyPr/>
                    <a:lstStyle/>
                    <a:p>
                      <a:r>
                        <a:rPr lang="en-US" dirty="0"/>
                        <a:t>Naples</a:t>
                      </a:r>
                    </a:p>
                  </a:txBody>
                  <a:tcPr/>
                </a:tc>
                <a:extLst>
                  <a:ext uri="{0D108BD9-81ED-4DB2-BD59-A6C34878D82A}">
                    <a16:rowId xmlns:a16="http://schemas.microsoft.com/office/drawing/2014/main" val="301277775"/>
                  </a:ext>
                </a:extLst>
              </a:tr>
            </a:tbl>
          </a:graphicData>
        </a:graphic>
      </p:graphicFrame>
      <p:graphicFrame>
        <p:nvGraphicFramePr>
          <p:cNvPr id="7" name="Table 6">
            <a:extLst>
              <a:ext uri="{FF2B5EF4-FFF2-40B4-BE49-F238E27FC236}">
                <a16:creationId xmlns:a16="http://schemas.microsoft.com/office/drawing/2014/main" id="{47FD64D0-2BB8-C302-B405-DD3D4863CC0F}"/>
              </a:ext>
            </a:extLst>
          </p:cNvPr>
          <p:cNvGraphicFramePr>
            <a:graphicFrameLocks noGrp="1"/>
          </p:cNvGraphicFramePr>
          <p:nvPr>
            <p:extLst>
              <p:ext uri="{D42A27DB-BD31-4B8C-83A1-F6EECF244321}">
                <p14:modId xmlns:p14="http://schemas.microsoft.com/office/powerpoint/2010/main" val="3480589917"/>
              </p:ext>
            </p:extLst>
          </p:nvPr>
        </p:nvGraphicFramePr>
        <p:xfrm>
          <a:off x="10153650" y="2231866"/>
          <a:ext cx="1752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419681250"/>
                    </a:ext>
                  </a:extLst>
                </a:gridCol>
              </a:tblGrid>
              <a:tr h="370840">
                <a:tc>
                  <a:txBody>
                    <a:bodyPr/>
                    <a:lstStyle/>
                    <a:p>
                      <a:r>
                        <a:rPr lang="en-US" dirty="0"/>
                        <a:t>Capitals</a:t>
                      </a:r>
                    </a:p>
                  </a:txBody>
                  <a:tcPr/>
                </a:tc>
                <a:extLst>
                  <a:ext uri="{0D108BD9-81ED-4DB2-BD59-A6C34878D82A}">
                    <a16:rowId xmlns:a16="http://schemas.microsoft.com/office/drawing/2014/main" val="3817390263"/>
                  </a:ext>
                </a:extLst>
              </a:tr>
              <a:tr h="370840">
                <a:tc>
                  <a:txBody>
                    <a:bodyPr/>
                    <a:lstStyle/>
                    <a:p>
                      <a:r>
                        <a:rPr lang="en-US" dirty="0"/>
                        <a:t>Rome</a:t>
                      </a:r>
                    </a:p>
                  </a:txBody>
                  <a:tcPr/>
                </a:tc>
                <a:extLst>
                  <a:ext uri="{0D108BD9-81ED-4DB2-BD59-A6C34878D82A}">
                    <a16:rowId xmlns:a16="http://schemas.microsoft.com/office/drawing/2014/main" val="3089211176"/>
                  </a:ext>
                </a:extLst>
              </a:tr>
              <a:tr h="370840">
                <a:tc>
                  <a:txBody>
                    <a:bodyPr/>
                    <a:lstStyle/>
                    <a:p>
                      <a:r>
                        <a:rPr lang="en-US" dirty="0"/>
                        <a:t>Paris</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sp>
        <p:nvSpPr>
          <p:cNvPr id="8" name="TextBox 7">
            <a:extLst>
              <a:ext uri="{FF2B5EF4-FFF2-40B4-BE49-F238E27FC236}">
                <a16:creationId xmlns:a16="http://schemas.microsoft.com/office/drawing/2014/main" id="{18BB0726-3C38-4897-94DA-1CC403FE60F1}"/>
              </a:ext>
            </a:extLst>
          </p:cNvPr>
          <p:cNvSpPr txBox="1"/>
          <p:nvPr/>
        </p:nvSpPr>
        <p:spPr>
          <a:xfrm>
            <a:off x="6286500" y="4308694"/>
            <a:ext cx="5638800" cy="2031325"/>
          </a:xfrm>
          <a:prstGeom prst="rect">
            <a:avLst/>
          </a:prstGeom>
          <a:noFill/>
          <a:ln w="12700">
            <a:solidFill>
              <a:schemeClr val="tx1"/>
            </a:solidFill>
          </a:ln>
        </p:spPr>
        <p:txBody>
          <a:bodyPr wrap="square" rtlCol="0">
            <a:spAutoFit/>
          </a:bodyPr>
          <a:lstStyle/>
          <a:p>
            <a:r>
              <a:rPr lang="en-US" dirty="0"/>
              <a:t>M. Ota, H. Mueller, J. Freire, D. Srivastava: Data-Driven </a:t>
            </a:r>
          </a:p>
          <a:p>
            <a:r>
              <a:rPr lang="en-US" dirty="0"/>
              <a:t>Domain Discovery for Structured Datasets. Proc. VLDB </a:t>
            </a:r>
          </a:p>
          <a:p>
            <a:r>
              <a:rPr lang="en-US" dirty="0"/>
              <a:t>Endow. 13(7): 953-965 (2020).</a:t>
            </a:r>
          </a:p>
          <a:p>
            <a:endParaRPr lang="en-US" dirty="0"/>
          </a:p>
          <a:p>
            <a:r>
              <a:rPr lang="en-US" dirty="0"/>
              <a:t>F. </a:t>
            </a:r>
            <a:r>
              <a:rPr lang="en-US" dirty="0" err="1"/>
              <a:t>Piai</a:t>
            </a:r>
            <a:r>
              <a:rPr lang="en-US" dirty="0"/>
              <a:t>, P. Atzeni, P. </a:t>
            </a:r>
            <a:r>
              <a:rPr lang="en-US" dirty="0" err="1"/>
              <a:t>Merialdo</a:t>
            </a:r>
            <a:r>
              <a:rPr lang="en-US" dirty="0"/>
              <a:t>, D. Srivastava: Fine-grained semantic type discovery for heterogeneous sources using clustering. VLDB J. 32(2): 305-324 (2023)</a:t>
            </a:r>
          </a:p>
        </p:txBody>
      </p:sp>
    </p:spTree>
    <p:extLst>
      <p:ext uri="{BB962C8B-B14F-4D97-AF65-F5344CB8AC3E}">
        <p14:creationId xmlns:p14="http://schemas.microsoft.com/office/powerpoint/2010/main" val="1669972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099D-106C-9F47-6D4C-A0DADE088A4E}"/>
              </a:ext>
            </a:extLst>
          </p:cNvPr>
          <p:cNvSpPr>
            <a:spLocks noGrp="1"/>
          </p:cNvSpPr>
          <p:nvPr>
            <p:ph type="title"/>
          </p:nvPr>
        </p:nvSpPr>
        <p:spPr/>
        <p:txBody>
          <a:bodyPr/>
          <a:lstStyle/>
          <a:p>
            <a:r>
              <a:rPr lang="en-US" dirty="0"/>
              <a:t>Behind the Scenes: Auto-Join</a:t>
            </a:r>
          </a:p>
        </p:txBody>
      </p:sp>
      <p:sp>
        <p:nvSpPr>
          <p:cNvPr id="3" name="Content Placeholder 2">
            <a:extLst>
              <a:ext uri="{FF2B5EF4-FFF2-40B4-BE49-F238E27FC236}">
                <a16:creationId xmlns:a16="http://schemas.microsoft.com/office/drawing/2014/main" id="{8BBA091E-C78E-3679-2DCE-7CBB8E29086C}"/>
              </a:ext>
            </a:extLst>
          </p:cNvPr>
          <p:cNvSpPr>
            <a:spLocks noGrp="1"/>
          </p:cNvSpPr>
          <p:nvPr>
            <p:ph sz="half" idx="1"/>
          </p:nvPr>
        </p:nvSpPr>
        <p:spPr>
          <a:xfrm>
            <a:off x="838200" y="1825625"/>
            <a:ext cx="5181600" cy="3679825"/>
          </a:xfrm>
        </p:spPr>
        <p:txBody>
          <a:bodyPr>
            <a:normAutofit fontScale="92500" lnSpcReduction="10000"/>
          </a:bodyPr>
          <a:lstStyle/>
          <a:p>
            <a:r>
              <a:rPr lang="en-US" dirty="0"/>
              <a:t>Auto-Join combines:</a:t>
            </a:r>
          </a:p>
          <a:p>
            <a:pPr lvl="1"/>
            <a:r>
              <a:rPr lang="en-US" dirty="0"/>
              <a:t>approximate row matching with </a:t>
            </a:r>
          </a:p>
          <a:p>
            <a:pPr lvl="1"/>
            <a:r>
              <a:rPr lang="en-US" dirty="0"/>
              <a:t>automatic format transformation</a:t>
            </a:r>
          </a:p>
          <a:p>
            <a:pPr marL="457200" lvl="1" indent="0">
              <a:buNone/>
            </a:pPr>
            <a:r>
              <a:rPr lang="en-US" dirty="0"/>
              <a:t>to reformat values in ways that enable </a:t>
            </a:r>
            <a:r>
              <a:rPr lang="en-US" dirty="0" err="1"/>
              <a:t>equi</a:t>
            </a:r>
            <a:r>
              <a:rPr lang="en-US" dirty="0"/>
              <a:t>-joins.</a:t>
            </a:r>
          </a:p>
          <a:p>
            <a:r>
              <a:rPr lang="en-US" dirty="0"/>
              <a:t>Problem Statement:</a:t>
            </a:r>
          </a:p>
          <a:p>
            <a:pPr lvl="1"/>
            <a:r>
              <a:rPr lang="en-US" dirty="0"/>
              <a:t>Given two tables T</a:t>
            </a:r>
            <a:r>
              <a:rPr lang="en-US" baseline="-25000" dirty="0"/>
              <a:t>s</a:t>
            </a:r>
            <a:r>
              <a:rPr lang="en-US" dirty="0"/>
              <a:t>, T</a:t>
            </a:r>
            <a:r>
              <a:rPr lang="en-US" baseline="-25000" dirty="0"/>
              <a:t>t</a:t>
            </a:r>
            <a:r>
              <a:rPr lang="en-US" dirty="0"/>
              <a:t>, and a predefined set of operators </a:t>
            </a:r>
            <a:r>
              <a:rPr lang="el-GR" dirty="0"/>
              <a:t>Ω, </a:t>
            </a:r>
            <a:r>
              <a:rPr lang="en-US" dirty="0"/>
              <a:t>find a transformation P = o</a:t>
            </a:r>
            <a:r>
              <a:rPr lang="en-US" baseline="-25000" dirty="0"/>
              <a:t>1</a:t>
            </a:r>
            <a:r>
              <a:rPr lang="en-US" dirty="0"/>
              <a:t> ·o</a:t>
            </a:r>
            <a:r>
              <a:rPr lang="en-US" baseline="-25000" dirty="0"/>
              <a:t>2</a:t>
            </a:r>
            <a:r>
              <a:rPr lang="en-US" dirty="0"/>
              <a:t> ·. . . · o</a:t>
            </a:r>
            <a:r>
              <a:rPr lang="en-US" baseline="-25000" dirty="0"/>
              <a:t>n</a:t>
            </a:r>
            <a:r>
              <a:rPr lang="en-US" dirty="0"/>
              <a:t>, using operators o</a:t>
            </a:r>
            <a:r>
              <a:rPr lang="en-US" baseline="-25000" dirty="0"/>
              <a:t>i</a:t>
            </a:r>
            <a:r>
              <a:rPr lang="en-US" dirty="0"/>
              <a:t> ∈ </a:t>
            </a:r>
            <a:r>
              <a:rPr lang="el-GR" dirty="0"/>
              <a:t>Ω, </a:t>
            </a:r>
            <a:r>
              <a:rPr lang="en-US" dirty="0"/>
              <a:t>such that P(T</a:t>
            </a:r>
            <a:r>
              <a:rPr lang="en-US" baseline="-25000" dirty="0"/>
              <a:t>s</a:t>
            </a:r>
            <a:r>
              <a:rPr lang="en-US" dirty="0"/>
              <a:t>) can </a:t>
            </a:r>
            <a:r>
              <a:rPr lang="en-US" dirty="0" err="1"/>
              <a:t>equi</a:t>
            </a:r>
            <a:r>
              <a:rPr lang="en-US" dirty="0"/>
              <a:t>-join with key columns of T</a:t>
            </a:r>
            <a:r>
              <a:rPr lang="en-US" baseline="-25000" dirty="0"/>
              <a:t>t</a:t>
            </a:r>
            <a:r>
              <a:rPr lang="en-US" dirty="0"/>
              <a:t>. </a:t>
            </a:r>
          </a:p>
        </p:txBody>
      </p:sp>
      <p:sp>
        <p:nvSpPr>
          <p:cNvPr id="4" name="Content Placeholder 3">
            <a:extLst>
              <a:ext uri="{FF2B5EF4-FFF2-40B4-BE49-F238E27FC236}">
                <a16:creationId xmlns:a16="http://schemas.microsoft.com/office/drawing/2014/main" id="{93036F2D-6943-C993-7634-BA1A53CA3624}"/>
              </a:ext>
            </a:extLst>
          </p:cNvPr>
          <p:cNvSpPr>
            <a:spLocks noGrp="1"/>
          </p:cNvSpPr>
          <p:nvPr>
            <p:ph sz="half" idx="2"/>
          </p:nvPr>
        </p:nvSpPr>
        <p:spPr>
          <a:xfrm>
            <a:off x="6172200" y="1825625"/>
            <a:ext cx="5181600" cy="1541165"/>
          </a:xfrm>
        </p:spPr>
        <p:txBody>
          <a:bodyPr>
            <a:normAutofit fontScale="92500" lnSpcReduction="10000"/>
          </a:bodyPr>
          <a:lstStyle/>
          <a:p>
            <a:pPr marL="0" indent="0">
              <a:buNone/>
            </a:pPr>
            <a:r>
              <a:rPr lang="en-US" dirty="0"/>
              <a:t>Given our earlier example, approximate join path discovery might identify the following tables as join candidates:</a:t>
            </a:r>
          </a:p>
        </p:txBody>
      </p:sp>
      <p:sp>
        <p:nvSpPr>
          <p:cNvPr id="5" name="TextBox 4">
            <a:extLst>
              <a:ext uri="{FF2B5EF4-FFF2-40B4-BE49-F238E27FC236}">
                <a16:creationId xmlns:a16="http://schemas.microsoft.com/office/drawing/2014/main" id="{68C41BF6-1C55-4F44-61E3-4EE4DE547633}"/>
              </a:ext>
            </a:extLst>
          </p:cNvPr>
          <p:cNvSpPr txBox="1"/>
          <p:nvPr/>
        </p:nvSpPr>
        <p:spPr>
          <a:xfrm>
            <a:off x="838200" y="5715298"/>
            <a:ext cx="5181600" cy="923330"/>
          </a:xfrm>
          <a:prstGeom prst="rect">
            <a:avLst/>
          </a:prstGeom>
          <a:noFill/>
          <a:ln w="12700">
            <a:solidFill>
              <a:schemeClr val="tx1"/>
            </a:solidFill>
          </a:ln>
        </p:spPr>
        <p:txBody>
          <a:bodyPr wrap="square" rtlCol="0">
            <a:spAutoFit/>
          </a:bodyPr>
          <a:lstStyle/>
          <a:p>
            <a:r>
              <a:rPr lang="en-US" dirty="0" err="1"/>
              <a:t>Erkang</a:t>
            </a:r>
            <a:r>
              <a:rPr lang="en-US" dirty="0"/>
              <a:t> Zhu, </a:t>
            </a:r>
            <a:r>
              <a:rPr lang="en-US" dirty="0" err="1"/>
              <a:t>Yeye</a:t>
            </a:r>
            <a:r>
              <a:rPr lang="en-US" dirty="0"/>
              <a:t> He, </a:t>
            </a:r>
            <a:r>
              <a:rPr lang="en-US" dirty="0" err="1"/>
              <a:t>Surajit</a:t>
            </a:r>
            <a:r>
              <a:rPr lang="en-US" dirty="0"/>
              <a:t> Chaudhuri: Auto-Join: </a:t>
            </a:r>
          </a:p>
          <a:p>
            <a:r>
              <a:rPr lang="en-US" dirty="0"/>
              <a:t>Joining Tables by Leveraging Transformations. </a:t>
            </a:r>
          </a:p>
          <a:p>
            <a:r>
              <a:rPr lang="en-US" dirty="0"/>
              <a:t>Proc. VLDB Endow. 10(10): 1034-1045 (2017)</a:t>
            </a:r>
          </a:p>
        </p:txBody>
      </p:sp>
      <p:graphicFrame>
        <p:nvGraphicFramePr>
          <p:cNvPr id="6" name="Table 5">
            <a:extLst>
              <a:ext uri="{FF2B5EF4-FFF2-40B4-BE49-F238E27FC236}">
                <a16:creationId xmlns:a16="http://schemas.microsoft.com/office/drawing/2014/main" id="{1E469884-145D-FB6D-B755-FC315F956F39}"/>
              </a:ext>
            </a:extLst>
          </p:cNvPr>
          <p:cNvGraphicFramePr>
            <a:graphicFrameLocks noGrp="1"/>
          </p:cNvGraphicFramePr>
          <p:nvPr>
            <p:extLst>
              <p:ext uri="{D42A27DB-BD31-4B8C-83A1-F6EECF244321}">
                <p14:modId xmlns:p14="http://schemas.microsoft.com/office/powerpoint/2010/main" val="1822468536"/>
              </p:ext>
            </p:extLst>
          </p:nvPr>
        </p:nvGraphicFramePr>
        <p:xfrm>
          <a:off x="6172200" y="3439908"/>
          <a:ext cx="1752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419681250"/>
                    </a:ext>
                  </a:extLst>
                </a:gridCol>
              </a:tblGrid>
              <a:tr h="370840">
                <a:tc>
                  <a:txBody>
                    <a:bodyPr/>
                    <a:lstStyle/>
                    <a:p>
                      <a:r>
                        <a:rPr lang="en-US" dirty="0"/>
                        <a:t>Town</a:t>
                      </a:r>
                    </a:p>
                  </a:txBody>
                  <a:tcPr/>
                </a:tc>
                <a:extLst>
                  <a:ext uri="{0D108BD9-81ED-4DB2-BD59-A6C34878D82A}">
                    <a16:rowId xmlns:a16="http://schemas.microsoft.com/office/drawing/2014/main" val="3817390263"/>
                  </a:ext>
                </a:extLst>
              </a:tr>
              <a:tr h="370840">
                <a:tc>
                  <a:txBody>
                    <a:bodyPr/>
                    <a:lstStyle/>
                    <a:p>
                      <a:r>
                        <a:rPr lang="en-US" dirty="0"/>
                        <a:t>Manchester</a:t>
                      </a:r>
                    </a:p>
                  </a:txBody>
                  <a:tcPr/>
                </a:tc>
                <a:extLst>
                  <a:ext uri="{0D108BD9-81ED-4DB2-BD59-A6C34878D82A}">
                    <a16:rowId xmlns:a16="http://schemas.microsoft.com/office/drawing/2014/main" val="3089211176"/>
                  </a:ext>
                </a:extLst>
              </a:tr>
              <a:tr h="370840">
                <a:tc>
                  <a:txBody>
                    <a:bodyPr/>
                    <a:lstStyle/>
                    <a:p>
                      <a:r>
                        <a:rPr lang="en-US" dirty="0"/>
                        <a:t>Dagenham</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graphicFrame>
        <p:nvGraphicFramePr>
          <p:cNvPr id="7" name="Table 6">
            <a:extLst>
              <a:ext uri="{FF2B5EF4-FFF2-40B4-BE49-F238E27FC236}">
                <a16:creationId xmlns:a16="http://schemas.microsoft.com/office/drawing/2014/main" id="{DEBF3CCF-FA15-365B-7031-78CC493693A2}"/>
              </a:ext>
            </a:extLst>
          </p:cNvPr>
          <p:cNvGraphicFramePr>
            <a:graphicFrameLocks noGrp="1"/>
          </p:cNvGraphicFramePr>
          <p:nvPr>
            <p:extLst>
              <p:ext uri="{D42A27DB-BD31-4B8C-83A1-F6EECF244321}">
                <p14:modId xmlns:p14="http://schemas.microsoft.com/office/powerpoint/2010/main" val="2996000412"/>
              </p:ext>
            </p:extLst>
          </p:nvPr>
        </p:nvGraphicFramePr>
        <p:xfrm>
          <a:off x="8724900" y="3439908"/>
          <a:ext cx="2305050" cy="1483360"/>
        </p:xfrm>
        <a:graphic>
          <a:graphicData uri="http://schemas.openxmlformats.org/drawingml/2006/table">
            <a:tbl>
              <a:tblPr firstRow="1" bandRow="1">
                <a:tableStyleId>{F5AB1C69-6EDB-4FF4-983F-18BD219EF322}</a:tableStyleId>
              </a:tblPr>
              <a:tblGrid>
                <a:gridCol w="2305050">
                  <a:extLst>
                    <a:ext uri="{9D8B030D-6E8A-4147-A177-3AD203B41FA5}">
                      <a16:colId xmlns:a16="http://schemas.microsoft.com/office/drawing/2014/main" val="1419681250"/>
                    </a:ext>
                  </a:extLst>
                </a:gridCol>
              </a:tblGrid>
              <a:tr h="370840">
                <a:tc>
                  <a:txBody>
                    <a:bodyPr/>
                    <a:lstStyle/>
                    <a:p>
                      <a:r>
                        <a:rPr lang="en-US" dirty="0"/>
                        <a:t>City</a:t>
                      </a:r>
                    </a:p>
                  </a:txBody>
                  <a:tcPr/>
                </a:tc>
                <a:extLst>
                  <a:ext uri="{0D108BD9-81ED-4DB2-BD59-A6C34878D82A}">
                    <a16:rowId xmlns:a16="http://schemas.microsoft.com/office/drawing/2014/main" val="3817390263"/>
                  </a:ext>
                </a:extLst>
              </a:tr>
              <a:tr h="370840">
                <a:tc>
                  <a:txBody>
                    <a:bodyPr/>
                    <a:lstStyle/>
                    <a:p>
                      <a:r>
                        <a:rPr lang="en-US" dirty="0"/>
                        <a:t>Manchester,  England</a:t>
                      </a:r>
                    </a:p>
                  </a:txBody>
                  <a:tcPr/>
                </a:tc>
                <a:extLst>
                  <a:ext uri="{0D108BD9-81ED-4DB2-BD59-A6C34878D82A}">
                    <a16:rowId xmlns:a16="http://schemas.microsoft.com/office/drawing/2014/main" val="3089211176"/>
                  </a:ext>
                </a:extLst>
              </a:tr>
              <a:tr h="370840">
                <a:tc>
                  <a:txBody>
                    <a:bodyPr/>
                    <a:lstStyle/>
                    <a:p>
                      <a:r>
                        <a:rPr lang="en-US" dirty="0"/>
                        <a:t>Edinburgh, Scotland</a:t>
                      </a:r>
                    </a:p>
                  </a:txBody>
                  <a:tcPr/>
                </a:tc>
                <a:extLst>
                  <a:ext uri="{0D108BD9-81ED-4DB2-BD59-A6C34878D82A}">
                    <a16:rowId xmlns:a16="http://schemas.microsoft.com/office/drawing/2014/main" val="256770671"/>
                  </a:ext>
                </a:extLst>
              </a:tr>
              <a:tr h="370840">
                <a:tc>
                  <a:txBody>
                    <a:bodyPr/>
                    <a:lstStyle/>
                    <a:p>
                      <a:r>
                        <a:rPr lang="en-US" dirty="0"/>
                        <a:t>London, England</a:t>
                      </a:r>
                    </a:p>
                  </a:txBody>
                  <a:tcPr/>
                </a:tc>
                <a:extLst>
                  <a:ext uri="{0D108BD9-81ED-4DB2-BD59-A6C34878D82A}">
                    <a16:rowId xmlns:a16="http://schemas.microsoft.com/office/drawing/2014/main" val="301277775"/>
                  </a:ext>
                </a:extLst>
              </a:tr>
            </a:tbl>
          </a:graphicData>
        </a:graphic>
      </p:graphicFrame>
      <p:sp>
        <p:nvSpPr>
          <p:cNvPr id="8" name="Content Placeholder 3">
            <a:extLst>
              <a:ext uri="{FF2B5EF4-FFF2-40B4-BE49-F238E27FC236}">
                <a16:creationId xmlns:a16="http://schemas.microsoft.com/office/drawing/2014/main" id="{26E0E018-F870-04CA-F4A9-6A453B369476}"/>
              </a:ext>
            </a:extLst>
          </p:cNvPr>
          <p:cNvSpPr txBox="1">
            <a:spLocks/>
          </p:cNvSpPr>
          <p:nvPr/>
        </p:nvSpPr>
        <p:spPr>
          <a:xfrm>
            <a:off x="6172200" y="5097463"/>
            <a:ext cx="5181600" cy="15411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problem is to infer a transformation for converting </a:t>
            </a:r>
            <a:r>
              <a:rPr lang="en-US" i="1" dirty="0"/>
              <a:t>City</a:t>
            </a:r>
            <a:r>
              <a:rPr lang="en-US" dirty="0"/>
              <a:t> values into </a:t>
            </a:r>
            <a:r>
              <a:rPr lang="en-US" i="1" dirty="0"/>
              <a:t>Town</a:t>
            </a:r>
            <a:r>
              <a:rPr lang="en-US" dirty="0"/>
              <a:t> values, noting the risk for </a:t>
            </a:r>
            <a:r>
              <a:rPr lang="en-US" i="1" dirty="0"/>
              <a:t>Manchester, New Hampshire</a:t>
            </a:r>
            <a:r>
              <a:rPr lang="en-US" dirty="0"/>
              <a:t>.</a:t>
            </a:r>
          </a:p>
        </p:txBody>
      </p:sp>
    </p:spTree>
    <p:extLst>
      <p:ext uri="{BB962C8B-B14F-4D97-AF65-F5344CB8AC3E}">
        <p14:creationId xmlns:p14="http://schemas.microsoft.com/office/powerpoint/2010/main" val="15389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8AF2-F0C1-41FD-FCD9-CFCE945AFF9F}"/>
              </a:ext>
            </a:extLst>
          </p:cNvPr>
          <p:cNvSpPr>
            <a:spLocks noGrp="1"/>
          </p:cNvSpPr>
          <p:nvPr>
            <p:ph type="title"/>
          </p:nvPr>
        </p:nvSpPr>
        <p:spPr/>
        <p:txBody>
          <a:bodyPr/>
          <a:lstStyle/>
          <a:p>
            <a:r>
              <a:rPr lang="en-US" dirty="0"/>
              <a:t>Behind the Scenes: Auto-Join – Row Finding</a:t>
            </a:r>
          </a:p>
        </p:txBody>
      </p:sp>
      <p:sp>
        <p:nvSpPr>
          <p:cNvPr id="3" name="Content Placeholder 2">
            <a:extLst>
              <a:ext uri="{FF2B5EF4-FFF2-40B4-BE49-F238E27FC236}">
                <a16:creationId xmlns:a16="http://schemas.microsoft.com/office/drawing/2014/main" id="{D15B69D2-60B3-CF92-5839-42F6EF4C5555}"/>
              </a:ext>
            </a:extLst>
          </p:cNvPr>
          <p:cNvSpPr>
            <a:spLocks noGrp="1"/>
          </p:cNvSpPr>
          <p:nvPr>
            <p:ph sz="half" idx="1"/>
          </p:nvPr>
        </p:nvSpPr>
        <p:spPr/>
        <p:txBody>
          <a:bodyPr>
            <a:normAutofit fontScale="92500" lnSpcReduction="10000"/>
          </a:bodyPr>
          <a:lstStyle/>
          <a:p>
            <a:r>
              <a:rPr lang="en-US" dirty="0"/>
              <a:t>The first step is to identify matching rows from the source (T</a:t>
            </a:r>
            <a:r>
              <a:rPr lang="en-US" baseline="-25000" dirty="0"/>
              <a:t>s</a:t>
            </a:r>
            <a:r>
              <a:rPr lang="en-US" dirty="0"/>
              <a:t>) and target tables (T</a:t>
            </a:r>
            <a:r>
              <a:rPr lang="en-US" baseline="-25000" dirty="0"/>
              <a:t>t</a:t>
            </a:r>
            <a:r>
              <a:rPr lang="en-US" dirty="0"/>
              <a:t>).</a:t>
            </a:r>
          </a:p>
          <a:p>
            <a:r>
              <a:rPr lang="en-US" dirty="0"/>
              <a:t>Auto-join uses </a:t>
            </a:r>
            <a:r>
              <a:rPr lang="en-US" i="1" dirty="0"/>
              <a:t>syntactic</a:t>
            </a:r>
            <a:r>
              <a:rPr lang="en-US" dirty="0"/>
              <a:t> matching based on </a:t>
            </a:r>
            <a:r>
              <a:rPr lang="en-US" i="1" dirty="0"/>
              <a:t>q</a:t>
            </a:r>
            <a:r>
              <a:rPr lang="en-US" dirty="0"/>
              <a:t>-grams from source and target column values.</a:t>
            </a:r>
          </a:p>
          <a:p>
            <a:r>
              <a:rPr lang="en-US" dirty="0"/>
              <a:t>A value of </a:t>
            </a:r>
            <a:r>
              <a:rPr lang="en-US" i="1" dirty="0"/>
              <a:t>q</a:t>
            </a:r>
            <a:r>
              <a:rPr lang="en-US" dirty="0"/>
              <a:t> is searched for that produces a small but non-empty number of matching values:</a:t>
            </a:r>
          </a:p>
          <a:p>
            <a:pPr lvl="1"/>
            <a:r>
              <a:rPr lang="en-US" dirty="0"/>
              <a:t>too small a </a:t>
            </a:r>
            <a:r>
              <a:rPr lang="en-US" i="1" dirty="0"/>
              <a:t>q</a:t>
            </a:r>
            <a:r>
              <a:rPr lang="en-US" dirty="0"/>
              <a:t> will lead to many spurious matches;</a:t>
            </a:r>
          </a:p>
          <a:p>
            <a:pPr lvl="1"/>
            <a:r>
              <a:rPr lang="en-US" dirty="0"/>
              <a:t>too large a q will lead to no matches.</a:t>
            </a:r>
          </a:p>
        </p:txBody>
      </p:sp>
      <p:sp>
        <p:nvSpPr>
          <p:cNvPr id="4" name="Content Placeholder 3">
            <a:extLst>
              <a:ext uri="{FF2B5EF4-FFF2-40B4-BE49-F238E27FC236}">
                <a16:creationId xmlns:a16="http://schemas.microsoft.com/office/drawing/2014/main" id="{CA097B5C-B107-DAB2-8064-E953DF908044}"/>
              </a:ext>
            </a:extLst>
          </p:cNvPr>
          <p:cNvSpPr>
            <a:spLocks noGrp="1"/>
          </p:cNvSpPr>
          <p:nvPr>
            <p:ph sz="half" idx="2"/>
          </p:nvPr>
        </p:nvSpPr>
        <p:spPr>
          <a:xfrm>
            <a:off x="6172200" y="1825625"/>
            <a:ext cx="5181600" cy="476704"/>
          </a:xfrm>
        </p:spPr>
        <p:txBody>
          <a:bodyPr>
            <a:normAutofit fontScale="92500" lnSpcReduction="10000"/>
          </a:bodyPr>
          <a:lstStyle/>
          <a:p>
            <a:r>
              <a:rPr lang="en-US" dirty="0"/>
              <a:t>In the previous example:</a:t>
            </a:r>
          </a:p>
          <a:p>
            <a:endParaRPr lang="en-US" dirty="0"/>
          </a:p>
        </p:txBody>
      </p:sp>
      <p:graphicFrame>
        <p:nvGraphicFramePr>
          <p:cNvPr id="5" name="Table 4">
            <a:extLst>
              <a:ext uri="{FF2B5EF4-FFF2-40B4-BE49-F238E27FC236}">
                <a16:creationId xmlns:a16="http://schemas.microsoft.com/office/drawing/2014/main" id="{89276F5A-3043-37D0-1BFA-02097B7B8440}"/>
              </a:ext>
            </a:extLst>
          </p:cNvPr>
          <p:cNvGraphicFramePr>
            <a:graphicFrameLocks noGrp="1"/>
          </p:cNvGraphicFramePr>
          <p:nvPr>
            <p:extLst>
              <p:ext uri="{D42A27DB-BD31-4B8C-83A1-F6EECF244321}">
                <p14:modId xmlns:p14="http://schemas.microsoft.com/office/powerpoint/2010/main" val="2413091681"/>
              </p:ext>
            </p:extLst>
          </p:nvPr>
        </p:nvGraphicFramePr>
        <p:xfrm>
          <a:off x="6335485" y="2453595"/>
          <a:ext cx="1752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419681250"/>
                    </a:ext>
                  </a:extLst>
                </a:gridCol>
              </a:tblGrid>
              <a:tr h="370840">
                <a:tc>
                  <a:txBody>
                    <a:bodyPr/>
                    <a:lstStyle/>
                    <a:p>
                      <a:r>
                        <a:rPr lang="en-US" dirty="0"/>
                        <a:t>Town</a:t>
                      </a:r>
                    </a:p>
                  </a:txBody>
                  <a:tcPr/>
                </a:tc>
                <a:extLst>
                  <a:ext uri="{0D108BD9-81ED-4DB2-BD59-A6C34878D82A}">
                    <a16:rowId xmlns:a16="http://schemas.microsoft.com/office/drawing/2014/main" val="3817390263"/>
                  </a:ext>
                </a:extLst>
              </a:tr>
              <a:tr h="370840">
                <a:tc>
                  <a:txBody>
                    <a:bodyPr/>
                    <a:lstStyle/>
                    <a:p>
                      <a:r>
                        <a:rPr lang="en-US" dirty="0"/>
                        <a:t>Manchester</a:t>
                      </a:r>
                    </a:p>
                  </a:txBody>
                  <a:tcPr/>
                </a:tc>
                <a:extLst>
                  <a:ext uri="{0D108BD9-81ED-4DB2-BD59-A6C34878D82A}">
                    <a16:rowId xmlns:a16="http://schemas.microsoft.com/office/drawing/2014/main" val="3089211176"/>
                  </a:ext>
                </a:extLst>
              </a:tr>
              <a:tr h="370840">
                <a:tc>
                  <a:txBody>
                    <a:bodyPr/>
                    <a:lstStyle/>
                    <a:p>
                      <a:r>
                        <a:rPr lang="en-US" dirty="0"/>
                        <a:t>Dagenham</a:t>
                      </a:r>
                    </a:p>
                  </a:txBody>
                  <a:tcPr/>
                </a:tc>
                <a:extLst>
                  <a:ext uri="{0D108BD9-81ED-4DB2-BD59-A6C34878D82A}">
                    <a16:rowId xmlns:a16="http://schemas.microsoft.com/office/drawing/2014/main" val="256770671"/>
                  </a:ext>
                </a:extLst>
              </a:tr>
              <a:tr h="370840">
                <a:tc>
                  <a:txBody>
                    <a:bodyPr/>
                    <a:lstStyle/>
                    <a:p>
                      <a:r>
                        <a:rPr lang="en-US" dirty="0"/>
                        <a:t>London</a:t>
                      </a:r>
                    </a:p>
                  </a:txBody>
                  <a:tcPr/>
                </a:tc>
                <a:extLst>
                  <a:ext uri="{0D108BD9-81ED-4DB2-BD59-A6C34878D82A}">
                    <a16:rowId xmlns:a16="http://schemas.microsoft.com/office/drawing/2014/main" val="301277775"/>
                  </a:ext>
                </a:extLst>
              </a:tr>
            </a:tbl>
          </a:graphicData>
        </a:graphic>
      </p:graphicFrame>
      <p:graphicFrame>
        <p:nvGraphicFramePr>
          <p:cNvPr id="6" name="Table 5">
            <a:extLst>
              <a:ext uri="{FF2B5EF4-FFF2-40B4-BE49-F238E27FC236}">
                <a16:creationId xmlns:a16="http://schemas.microsoft.com/office/drawing/2014/main" id="{CCA7BCA5-5A12-168F-4459-6098B5B0604B}"/>
              </a:ext>
            </a:extLst>
          </p:cNvPr>
          <p:cNvGraphicFramePr>
            <a:graphicFrameLocks noGrp="1"/>
          </p:cNvGraphicFramePr>
          <p:nvPr>
            <p:extLst>
              <p:ext uri="{D42A27DB-BD31-4B8C-83A1-F6EECF244321}">
                <p14:modId xmlns:p14="http://schemas.microsoft.com/office/powerpoint/2010/main" val="4270094059"/>
              </p:ext>
            </p:extLst>
          </p:nvPr>
        </p:nvGraphicFramePr>
        <p:xfrm>
          <a:off x="8888185" y="2453595"/>
          <a:ext cx="2305050" cy="1483360"/>
        </p:xfrm>
        <a:graphic>
          <a:graphicData uri="http://schemas.openxmlformats.org/drawingml/2006/table">
            <a:tbl>
              <a:tblPr firstRow="1" bandRow="1">
                <a:tableStyleId>{F5AB1C69-6EDB-4FF4-983F-18BD219EF322}</a:tableStyleId>
              </a:tblPr>
              <a:tblGrid>
                <a:gridCol w="2305050">
                  <a:extLst>
                    <a:ext uri="{9D8B030D-6E8A-4147-A177-3AD203B41FA5}">
                      <a16:colId xmlns:a16="http://schemas.microsoft.com/office/drawing/2014/main" val="1419681250"/>
                    </a:ext>
                  </a:extLst>
                </a:gridCol>
              </a:tblGrid>
              <a:tr h="370840">
                <a:tc>
                  <a:txBody>
                    <a:bodyPr/>
                    <a:lstStyle/>
                    <a:p>
                      <a:r>
                        <a:rPr lang="en-US" dirty="0"/>
                        <a:t>City</a:t>
                      </a:r>
                    </a:p>
                  </a:txBody>
                  <a:tcPr/>
                </a:tc>
                <a:extLst>
                  <a:ext uri="{0D108BD9-81ED-4DB2-BD59-A6C34878D82A}">
                    <a16:rowId xmlns:a16="http://schemas.microsoft.com/office/drawing/2014/main" val="3817390263"/>
                  </a:ext>
                </a:extLst>
              </a:tr>
              <a:tr h="370840">
                <a:tc>
                  <a:txBody>
                    <a:bodyPr/>
                    <a:lstStyle/>
                    <a:p>
                      <a:r>
                        <a:rPr lang="en-US" dirty="0"/>
                        <a:t>Manchester,  England</a:t>
                      </a:r>
                    </a:p>
                  </a:txBody>
                  <a:tcPr/>
                </a:tc>
                <a:extLst>
                  <a:ext uri="{0D108BD9-81ED-4DB2-BD59-A6C34878D82A}">
                    <a16:rowId xmlns:a16="http://schemas.microsoft.com/office/drawing/2014/main" val="3089211176"/>
                  </a:ext>
                </a:extLst>
              </a:tr>
              <a:tr h="370840">
                <a:tc>
                  <a:txBody>
                    <a:bodyPr/>
                    <a:lstStyle/>
                    <a:p>
                      <a:r>
                        <a:rPr lang="en-US" dirty="0"/>
                        <a:t>Edinburgh, Scotland</a:t>
                      </a:r>
                    </a:p>
                  </a:txBody>
                  <a:tcPr/>
                </a:tc>
                <a:extLst>
                  <a:ext uri="{0D108BD9-81ED-4DB2-BD59-A6C34878D82A}">
                    <a16:rowId xmlns:a16="http://schemas.microsoft.com/office/drawing/2014/main" val="256770671"/>
                  </a:ext>
                </a:extLst>
              </a:tr>
              <a:tr h="370840">
                <a:tc>
                  <a:txBody>
                    <a:bodyPr/>
                    <a:lstStyle/>
                    <a:p>
                      <a:r>
                        <a:rPr lang="en-US" dirty="0"/>
                        <a:t>London, England</a:t>
                      </a:r>
                    </a:p>
                  </a:txBody>
                  <a:tcPr/>
                </a:tc>
                <a:extLst>
                  <a:ext uri="{0D108BD9-81ED-4DB2-BD59-A6C34878D82A}">
                    <a16:rowId xmlns:a16="http://schemas.microsoft.com/office/drawing/2014/main" val="301277775"/>
                  </a:ext>
                </a:extLst>
              </a:tr>
            </a:tbl>
          </a:graphicData>
        </a:graphic>
      </p:graphicFrame>
      <p:sp>
        <p:nvSpPr>
          <p:cNvPr id="9" name="Content Placeholder 3">
            <a:extLst>
              <a:ext uri="{FF2B5EF4-FFF2-40B4-BE49-F238E27FC236}">
                <a16:creationId xmlns:a16="http://schemas.microsoft.com/office/drawing/2014/main" id="{B4808530-7A38-588D-5A60-E96B9FA70EC4}"/>
              </a:ext>
            </a:extLst>
          </p:cNvPr>
          <p:cNvSpPr txBox="1">
            <a:spLocks/>
          </p:cNvSpPr>
          <p:nvPr/>
        </p:nvSpPr>
        <p:spPr>
          <a:xfrm>
            <a:off x="6172200" y="4317319"/>
            <a:ext cx="5181600" cy="185964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previous example:</a:t>
            </a:r>
          </a:p>
          <a:p>
            <a:pPr lvl="1"/>
            <a:r>
              <a:rPr lang="en-US" dirty="0"/>
              <a:t>2-gram </a:t>
            </a:r>
            <a:r>
              <a:rPr lang="en-US" i="1" dirty="0"/>
              <a:t>an</a:t>
            </a:r>
            <a:r>
              <a:rPr lang="en-US" dirty="0"/>
              <a:t> matches </a:t>
            </a:r>
            <a:r>
              <a:rPr lang="en-US" i="1" dirty="0"/>
              <a:t>Manchester</a:t>
            </a:r>
            <a:r>
              <a:rPr lang="en-US" dirty="0"/>
              <a:t> with every country name and thus is too small.</a:t>
            </a:r>
          </a:p>
          <a:p>
            <a:pPr lvl="1"/>
            <a:r>
              <a:rPr lang="en-US" dirty="0"/>
              <a:t>3-grams seem to align the tuples 1-1.</a:t>
            </a:r>
          </a:p>
          <a:p>
            <a:endParaRPr lang="en-US" dirty="0"/>
          </a:p>
        </p:txBody>
      </p:sp>
    </p:spTree>
    <p:extLst>
      <p:ext uri="{BB962C8B-B14F-4D97-AF65-F5344CB8AC3E}">
        <p14:creationId xmlns:p14="http://schemas.microsoft.com/office/powerpoint/2010/main" val="4263170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8AF2-F0C1-41FD-FCD9-CFCE945AFF9F}"/>
              </a:ext>
            </a:extLst>
          </p:cNvPr>
          <p:cNvSpPr>
            <a:spLocks noGrp="1"/>
          </p:cNvSpPr>
          <p:nvPr>
            <p:ph type="title"/>
          </p:nvPr>
        </p:nvSpPr>
        <p:spPr/>
        <p:txBody>
          <a:bodyPr>
            <a:normAutofit/>
          </a:bodyPr>
          <a:lstStyle/>
          <a:p>
            <a:r>
              <a:rPr lang="en-US" sz="3400" dirty="0"/>
              <a:t>Behind the Scenes: Auto-Join – Learning Transformations</a:t>
            </a:r>
          </a:p>
        </p:txBody>
      </p:sp>
      <p:sp>
        <p:nvSpPr>
          <p:cNvPr id="3" name="Content Placeholder 2">
            <a:extLst>
              <a:ext uri="{FF2B5EF4-FFF2-40B4-BE49-F238E27FC236}">
                <a16:creationId xmlns:a16="http://schemas.microsoft.com/office/drawing/2014/main" id="{D15B69D2-60B3-CF92-5839-42F6EF4C5555}"/>
              </a:ext>
            </a:extLst>
          </p:cNvPr>
          <p:cNvSpPr>
            <a:spLocks noGrp="1"/>
          </p:cNvSpPr>
          <p:nvPr>
            <p:ph sz="half" idx="1"/>
          </p:nvPr>
        </p:nvSpPr>
        <p:spPr/>
        <p:txBody>
          <a:bodyPr>
            <a:normAutofit fontScale="92500" lnSpcReduction="20000"/>
          </a:bodyPr>
          <a:lstStyle/>
          <a:p>
            <a:r>
              <a:rPr lang="en-US" sz="2400" dirty="0"/>
              <a:t>Auto-join has a collection of string transformation operators:</a:t>
            </a:r>
          </a:p>
          <a:p>
            <a:pPr lvl="1"/>
            <a:r>
              <a:rPr lang="en-US" sz="1800" dirty="0"/>
              <a:t>string[] Split(string v, string </a:t>
            </a:r>
            <a:r>
              <a:rPr lang="en-US" sz="1800" dirty="0" err="1"/>
              <a:t>sep</a:t>
            </a:r>
            <a:r>
              <a:rPr lang="en-US" sz="1800" dirty="0"/>
              <a:t>) </a:t>
            </a:r>
          </a:p>
          <a:p>
            <a:pPr lvl="1"/>
            <a:r>
              <a:rPr lang="en-US" sz="1800" dirty="0"/>
              <a:t>string </a:t>
            </a:r>
            <a:r>
              <a:rPr lang="en-US" sz="1800" dirty="0" err="1"/>
              <a:t>SelectK</a:t>
            </a:r>
            <a:r>
              <a:rPr lang="en-US" sz="1800" dirty="0"/>
              <a:t>(string[] array, int k) </a:t>
            </a:r>
          </a:p>
          <a:p>
            <a:pPr lvl="1"/>
            <a:r>
              <a:rPr lang="en-US" sz="1800" dirty="0"/>
              <a:t>string </a:t>
            </a:r>
            <a:r>
              <a:rPr lang="en-US" sz="1800" dirty="0" err="1"/>
              <a:t>Concat</a:t>
            </a:r>
            <a:r>
              <a:rPr lang="en-US" sz="1800" dirty="0"/>
              <a:t>(string u, string v) </a:t>
            </a:r>
          </a:p>
          <a:p>
            <a:pPr lvl="1"/>
            <a:r>
              <a:rPr lang="en-US" sz="1800" dirty="0"/>
              <a:t>string Constant(string v) </a:t>
            </a:r>
          </a:p>
          <a:p>
            <a:pPr lvl="1"/>
            <a:r>
              <a:rPr lang="en-US" sz="1800" dirty="0"/>
              <a:t>string Substring(string v, int start, int length, Casing c) </a:t>
            </a:r>
          </a:p>
          <a:p>
            <a:r>
              <a:rPr lang="en-US" sz="2400" dirty="0"/>
              <a:t>There is then a search of the space of operator applications on training data consisting of matched values from T</a:t>
            </a:r>
            <a:r>
              <a:rPr lang="en-US" sz="2400" baseline="-25000" dirty="0"/>
              <a:t>s </a:t>
            </a:r>
            <a:r>
              <a:rPr lang="en-US" sz="2400" dirty="0"/>
              <a:t>and T</a:t>
            </a:r>
            <a:r>
              <a:rPr lang="en-US" sz="2400" baseline="-25000" dirty="0"/>
              <a:t>t</a:t>
            </a:r>
            <a:r>
              <a:rPr lang="en-US" sz="2400" dirty="0"/>
              <a:t>.</a:t>
            </a:r>
          </a:p>
          <a:p>
            <a:r>
              <a:rPr lang="en-US" sz="2400" dirty="0"/>
              <a:t>The recursive search looks for transformations that when applied to the  the start (resp. end) of the source examples give results that are nearer to the target.</a:t>
            </a:r>
          </a:p>
        </p:txBody>
      </p:sp>
      <p:sp>
        <p:nvSpPr>
          <p:cNvPr id="4" name="Content Placeholder 3">
            <a:extLst>
              <a:ext uri="{FF2B5EF4-FFF2-40B4-BE49-F238E27FC236}">
                <a16:creationId xmlns:a16="http://schemas.microsoft.com/office/drawing/2014/main" id="{CA097B5C-B107-DAB2-8064-E953DF908044}"/>
              </a:ext>
            </a:extLst>
          </p:cNvPr>
          <p:cNvSpPr>
            <a:spLocks noGrp="1"/>
          </p:cNvSpPr>
          <p:nvPr>
            <p:ph sz="half" idx="2"/>
          </p:nvPr>
        </p:nvSpPr>
        <p:spPr>
          <a:xfrm>
            <a:off x="6172200" y="1825625"/>
            <a:ext cx="5181600" cy="4667250"/>
          </a:xfrm>
        </p:spPr>
        <p:txBody>
          <a:bodyPr>
            <a:normAutofit fontScale="92500" lnSpcReduction="20000"/>
          </a:bodyPr>
          <a:lstStyle/>
          <a:p>
            <a:r>
              <a:rPr lang="en-US" dirty="0"/>
              <a:t>To scale to large tables, matching rows are sampled at a level that  gives a high probability that enough matching pairs, </a:t>
            </a:r>
            <a:r>
              <a:rPr lang="en-US" i="1" dirty="0"/>
              <a:t>P</a:t>
            </a:r>
            <a:r>
              <a:rPr lang="en-US" dirty="0"/>
              <a:t>, are sampled for each transformation.</a:t>
            </a:r>
          </a:p>
        </p:txBody>
      </p:sp>
    </p:spTree>
    <p:extLst>
      <p:ext uri="{BB962C8B-B14F-4D97-AF65-F5344CB8AC3E}">
        <p14:creationId xmlns:p14="http://schemas.microsoft.com/office/powerpoint/2010/main" val="3756082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9A2FC-FB08-0C99-0B0A-F372CEA24933}"/>
              </a:ext>
            </a:extLst>
          </p:cNvPr>
          <p:cNvSpPr>
            <a:spLocks noGrp="1"/>
          </p:cNvSpPr>
          <p:nvPr>
            <p:ph type="title"/>
          </p:nvPr>
        </p:nvSpPr>
        <p:spPr/>
        <p:txBody>
          <a:bodyPr>
            <a:normAutofit/>
          </a:bodyPr>
          <a:lstStyle/>
          <a:p>
            <a:r>
              <a:rPr lang="en-US" sz="4000" dirty="0"/>
              <a:t>Dataset Navigation: Benchmarking / Evaluation</a:t>
            </a:r>
          </a:p>
        </p:txBody>
      </p:sp>
      <p:graphicFrame>
        <p:nvGraphicFramePr>
          <p:cNvPr id="11" name="Content Placeholder 10">
            <a:extLst>
              <a:ext uri="{FF2B5EF4-FFF2-40B4-BE49-F238E27FC236}">
                <a16:creationId xmlns:a16="http://schemas.microsoft.com/office/drawing/2014/main" id="{D9D4A58E-EA84-932C-5F72-0DB36489F530}"/>
              </a:ext>
            </a:extLst>
          </p:cNvPr>
          <p:cNvGraphicFramePr>
            <a:graphicFrameLocks noGrp="1"/>
          </p:cNvGraphicFramePr>
          <p:nvPr>
            <p:ph idx="1"/>
            <p:extLst>
              <p:ext uri="{D42A27DB-BD31-4B8C-83A1-F6EECF244321}">
                <p14:modId xmlns:p14="http://schemas.microsoft.com/office/powerpoint/2010/main" val="1350325418"/>
              </p:ext>
            </p:extLst>
          </p:nvPr>
        </p:nvGraphicFramePr>
        <p:xfrm>
          <a:off x="838200" y="1825625"/>
          <a:ext cx="10515600" cy="4394200"/>
        </p:xfrm>
        <a:graphic>
          <a:graphicData uri="http://schemas.openxmlformats.org/drawingml/2006/table">
            <a:tbl>
              <a:tblPr firstRow="1" bandRow="1">
                <a:tableStyleId>{5C22544A-7EE6-4342-B048-85BDC9FD1C3A}</a:tableStyleId>
              </a:tblPr>
              <a:tblGrid>
                <a:gridCol w="2320636">
                  <a:extLst>
                    <a:ext uri="{9D8B030D-6E8A-4147-A177-3AD203B41FA5}">
                      <a16:colId xmlns:a16="http://schemas.microsoft.com/office/drawing/2014/main" val="1467857476"/>
                    </a:ext>
                  </a:extLst>
                </a:gridCol>
                <a:gridCol w="2937164">
                  <a:extLst>
                    <a:ext uri="{9D8B030D-6E8A-4147-A177-3AD203B41FA5}">
                      <a16:colId xmlns:a16="http://schemas.microsoft.com/office/drawing/2014/main" val="1404851613"/>
                    </a:ext>
                  </a:extLst>
                </a:gridCol>
                <a:gridCol w="2628900">
                  <a:extLst>
                    <a:ext uri="{9D8B030D-6E8A-4147-A177-3AD203B41FA5}">
                      <a16:colId xmlns:a16="http://schemas.microsoft.com/office/drawing/2014/main" val="986406181"/>
                    </a:ext>
                  </a:extLst>
                </a:gridCol>
                <a:gridCol w="2628900">
                  <a:extLst>
                    <a:ext uri="{9D8B030D-6E8A-4147-A177-3AD203B41FA5}">
                      <a16:colId xmlns:a16="http://schemas.microsoft.com/office/drawing/2014/main" val="1093278625"/>
                    </a:ext>
                  </a:extLst>
                </a:gridCol>
              </a:tblGrid>
              <a:tr h="370840">
                <a:tc>
                  <a:txBody>
                    <a:bodyPr/>
                    <a:lstStyle/>
                    <a:p>
                      <a:r>
                        <a:rPr lang="en-US" dirty="0"/>
                        <a:t>Problem</a:t>
                      </a:r>
                    </a:p>
                  </a:txBody>
                  <a:tcPr/>
                </a:tc>
                <a:tc>
                  <a:txBody>
                    <a:bodyPr/>
                    <a:lstStyle/>
                    <a:p>
                      <a:r>
                        <a:rPr lang="en-US" dirty="0"/>
                        <a:t>Comment</a:t>
                      </a:r>
                    </a:p>
                  </a:txBody>
                  <a:tcPr/>
                </a:tc>
                <a:tc>
                  <a:txBody>
                    <a:bodyPr/>
                    <a:lstStyle/>
                    <a:p>
                      <a:r>
                        <a:rPr lang="en-US" dirty="0"/>
                        <a:t>Criteria</a:t>
                      </a:r>
                    </a:p>
                  </a:txBody>
                  <a:tcPr/>
                </a:tc>
                <a:tc>
                  <a:txBody>
                    <a:bodyPr/>
                    <a:lstStyle/>
                    <a:p>
                      <a:r>
                        <a:rPr lang="en-US" dirty="0"/>
                        <a:t>Datasets</a:t>
                      </a:r>
                    </a:p>
                  </a:txBody>
                  <a:tcPr/>
                </a:tc>
                <a:extLst>
                  <a:ext uri="{0D108BD9-81ED-4DB2-BD59-A6C34878D82A}">
                    <a16:rowId xmlns:a16="http://schemas.microsoft.com/office/drawing/2014/main" val="2217540390"/>
                  </a:ext>
                </a:extLst>
              </a:tr>
              <a:tr h="370840">
                <a:tc>
                  <a:txBody>
                    <a:bodyPr/>
                    <a:lstStyle/>
                    <a:p>
                      <a:r>
                        <a:rPr lang="en-US" dirty="0"/>
                        <a:t>Join Path Discovery</a:t>
                      </a:r>
                    </a:p>
                  </a:txBody>
                  <a:tcPr/>
                </a:tc>
                <a:tc>
                  <a:txBody>
                    <a:bodyPr/>
                    <a:lstStyle/>
                    <a:p>
                      <a:r>
                        <a:rPr lang="en-US" dirty="0"/>
                        <a:t>Approach may produce exact or approximate result.</a:t>
                      </a:r>
                    </a:p>
                  </a:txBody>
                  <a:tcPr/>
                </a:tc>
                <a:tc>
                  <a:txBody>
                    <a:bodyPr/>
                    <a:lstStyle/>
                    <a:p>
                      <a:r>
                        <a:rPr lang="en-US" dirty="0"/>
                        <a:t>If exact result, then main concern is scalability.</a:t>
                      </a:r>
                    </a:p>
                    <a:p>
                      <a:r>
                        <a:rPr lang="en-US" dirty="0"/>
                        <a:t>If result is not exact, then need to construct a Ground Truth on smaller repositories.</a:t>
                      </a:r>
                    </a:p>
                  </a:txBody>
                  <a:tcPr/>
                </a:tc>
                <a:tc>
                  <a:txBody>
                    <a:bodyPr/>
                    <a:lstStyle/>
                    <a:p>
                      <a:r>
                        <a:rPr lang="en-US" dirty="0"/>
                        <a:t>Open government or web table datasets can be used to test scalability.</a:t>
                      </a:r>
                    </a:p>
                  </a:txBody>
                  <a:tcPr/>
                </a:tc>
                <a:extLst>
                  <a:ext uri="{0D108BD9-81ED-4DB2-BD59-A6C34878D82A}">
                    <a16:rowId xmlns:a16="http://schemas.microsoft.com/office/drawing/2014/main" val="2404274697"/>
                  </a:ext>
                </a:extLst>
              </a:tr>
              <a:tr h="370840">
                <a:tc>
                  <a:txBody>
                    <a:bodyPr/>
                    <a:lstStyle/>
                    <a:p>
                      <a:r>
                        <a:rPr lang="en-US" dirty="0"/>
                        <a:t>Semantic Similarity</a:t>
                      </a:r>
                    </a:p>
                  </a:txBody>
                  <a:tcPr/>
                </a:tc>
                <a:tc>
                  <a:txBody>
                    <a:bodyPr/>
                    <a:lstStyle/>
                    <a:p>
                      <a:r>
                        <a:rPr lang="en-US" dirty="0"/>
                        <a:t>Results here are more subjective – what items are really related?</a:t>
                      </a:r>
                    </a:p>
                  </a:txBody>
                  <a:tcPr/>
                </a:tc>
                <a:tc rowSpan="2">
                  <a:txBody>
                    <a:bodyPr/>
                    <a:lstStyle/>
                    <a:p>
                      <a:r>
                        <a:rPr lang="en-US" dirty="0"/>
                        <a:t>Main concerns are:</a:t>
                      </a:r>
                    </a:p>
                    <a:p>
                      <a:pPr marL="285750" indent="-285750">
                        <a:buFont typeface="Arial" panose="020B0604020202020204" pitchFamily="34" charset="0"/>
                        <a:buChar char="•"/>
                      </a:pPr>
                      <a:r>
                        <a:rPr lang="en-US" dirty="0"/>
                        <a:t>Suitability of result, e.g., with reference to Ground Truth / users.</a:t>
                      </a:r>
                    </a:p>
                    <a:p>
                      <a:pPr marL="285750" indent="-285750">
                        <a:buFont typeface="Arial" panose="020B0604020202020204" pitchFamily="34" charset="0"/>
                        <a:buChar char="•"/>
                      </a:pPr>
                      <a:r>
                        <a:rPr lang="en-US" dirty="0"/>
                        <a:t>Scalability.</a:t>
                      </a:r>
                    </a:p>
                  </a:txBody>
                  <a:tcPr/>
                </a:tc>
                <a:tc rowSpan="2">
                  <a:txBody>
                    <a:bodyPr/>
                    <a:lstStyle/>
                    <a:p>
                      <a:pPr marL="285750" indent="-285750">
                        <a:buFont typeface="Arial" panose="020B0604020202020204" pitchFamily="34" charset="0"/>
                        <a:buChar char="•"/>
                      </a:pPr>
                      <a:r>
                        <a:rPr lang="en-US" dirty="0"/>
                        <a:t>Tend to require manually produced Ground Truth for </a:t>
                      </a:r>
                      <a:r>
                        <a:rPr lang="en-US" i="1" dirty="0"/>
                        <a:t>suitability</a:t>
                      </a:r>
                      <a:r>
                        <a:rPr lang="en-US" dirty="0"/>
                        <a:t>.  </a:t>
                      </a:r>
                    </a:p>
                    <a:p>
                      <a:pPr marL="285750" indent="-285750">
                        <a:buFont typeface="Arial" panose="020B0604020202020204" pitchFamily="34" charset="0"/>
                        <a:buChar char="•"/>
                      </a:pPr>
                      <a:r>
                        <a:rPr lang="en-US" dirty="0"/>
                        <a:t>Note </a:t>
                      </a:r>
                      <a:r>
                        <a:rPr lang="en-US" i="1" dirty="0"/>
                        <a:t>suitability</a:t>
                      </a:r>
                      <a:r>
                        <a:rPr lang="en-US" dirty="0"/>
                        <a:t> and not </a:t>
                      </a:r>
                      <a:r>
                        <a:rPr lang="en-US" i="1" dirty="0"/>
                        <a:t>correctness</a:t>
                      </a:r>
                      <a:r>
                        <a:rPr lang="en-US" dirty="0"/>
                        <a:t> – results may be subjective.</a:t>
                      </a:r>
                    </a:p>
                  </a:txBody>
                  <a:tcPr/>
                </a:tc>
                <a:extLst>
                  <a:ext uri="{0D108BD9-81ED-4DB2-BD59-A6C34878D82A}">
                    <a16:rowId xmlns:a16="http://schemas.microsoft.com/office/drawing/2014/main" val="1223234936"/>
                  </a:ext>
                </a:extLst>
              </a:tr>
              <a:tr h="0">
                <a:tc>
                  <a:txBody>
                    <a:bodyPr/>
                    <a:lstStyle/>
                    <a:p>
                      <a:r>
                        <a:rPr lang="en-US" dirty="0"/>
                        <a:t>Domain Discovery</a:t>
                      </a:r>
                    </a:p>
                  </a:txBody>
                  <a:tcPr/>
                </a:tc>
                <a:tc>
                  <a:txBody>
                    <a:bodyPr/>
                    <a:lstStyle/>
                    <a:p>
                      <a:r>
                        <a:rPr lang="en-US" dirty="0"/>
                        <a:t>A key differentiator of methods is accommodation of representational inconsistencies.</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938290017"/>
                  </a:ext>
                </a:extLst>
              </a:tr>
            </a:tbl>
          </a:graphicData>
        </a:graphic>
      </p:graphicFrame>
    </p:spTree>
    <p:extLst>
      <p:ext uri="{BB962C8B-B14F-4D97-AF65-F5344CB8AC3E}">
        <p14:creationId xmlns:p14="http://schemas.microsoft.com/office/powerpoint/2010/main" val="268221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52B7-1DB5-60B3-628F-C87615712E40}"/>
              </a:ext>
            </a:extLst>
          </p:cNvPr>
          <p:cNvSpPr>
            <a:spLocks noGrp="1"/>
          </p:cNvSpPr>
          <p:nvPr>
            <p:ph type="title"/>
          </p:nvPr>
        </p:nvSpPr>
        <p:spPr/>
        <p:txBody>
          <a:bodyPr/>
          <a:lstStyle/>
          <a:p>
            <a:r>
              <a:rPr lang="en-US" dirty="0"/>
              <a:t>Dataset Navigation: Conclusions / Directions</a:t>
            </a:r>
          </a:p>
        </p:txBody>
      </p:sp>
      <p:sp>
        <p:nvSpPr>
          <p:cNvPr id="3" name="Content Placeholder 2">
            <a:extLst>
              <a:ext uri="{FF2B5EF4-FFF2-40B4-BE49-F238E27FC236}">
                <a16:creationId xmlns:a16="http://schemas.microsoft.com/office/drawing/2014/main" id="{D9411EAB-AAF9-3523-5348-4A94FC2F9C09}"/>
              </a:ext>
            </a:extLst>
          </p:cNvPr>
          <p:cNvSpPr>
            <a:spLocks noGrp="1"/>
          </p:cNvSpPr>
          <p:nvPr>
            <p:ph sz="half" idx="1"/>
          </p:nvPr>
        </p:nvSpPr>
        <p:spPr/>
        <p:txBody>
          <a:bodyPr>
            <a:normAutofit fontScale="85000" lnSpcReduction="20000"/>
          </a:bodyPr>
          <a:lstStyle/>
          <a:p>
            <a:pPr marL="0" indent="0">
              <a:buNone/>
            </a:pPr>
            <a:r>
              <a:rPr lang="en-US" dirty="0"/>
              <a:t>Dataset navigation seems to involve either:</a:t>
            </a:r>
          </a:p>
          <a:p>
            <a:r>
              <a:rPr lang="en-US" dirty="0"/>
              <a:t>A well-defined problem (join path discovery) with a crisp Ground Truth.</a:t>
            </a:r>
          </a:p>
          <a:p>
            <a:r>
              <a:rPr lang="en-US" dirty="0"/>
              <a:t>More subjective similarity-based relationships with correspondingly more subjective Ground Truths. A repository may not lend itself to a single interpretation.</a:t>
            </a:r>
          </a:p>
          <a:p>
            <a:r>
              <a:rPr lang="en-US" dirty="0"/>
              <a:t>Note that Dataset Navigation is related to Schema Inference, as inferred schemas need to account for relationships.</a:t>
            </a:r>
          </a:p>
        </p:txBody>
      </p:sp>
      <p:sp>
        <p:nvSpPr>
          <p:cNvPr id="4" name="Content Placeholder 3">
            <a:extLst>
              <a:ext uri="{FF2B5EF4-FFF2-40B4-BE49-F238E27FC236}">
                <a16:creationId xmlns:a16="http://schemas.microsoft.com/office/drawing/2014/main" id="{5D0B9F80-63FA-430E-5843-5764FDD16DC5}"/>
              </a:ext>
            </a:extLst>
          </p:cNvPr>
          <p:cNvSpPr>
            <a:spLocks noGrp="1"/>
          </p:cNvSpPr>
          <p:nvPr>
            <p:ph sz="half" idx="2"/>
          </p:nvPr>
        </p:nvSpPr>
        <p:spPr/>
        <p:txBody>
          <a:bodyPr>
            <a:normAutofit fontScale="85000" lnSpcReduction="20000"/>
          </a:bodyPr>
          <a:lstStyle/>
          <a:p>
            <a:pPr marL="0" indent="0">
              <a:buNone/>
            </a:pPr>
            <a:r>
              <a:rPr lang="en-US" dirty="0"/>
              <a:t>Example of subjective Ground Truth.</a:t>
            </a:r>
          </a:p>
          <a:p>
            <a:r>
              <a:rPr lang="en-US" dirty="0"/>
              <a:t>What are the ground truth domains:</a:t>
            </a:r>
          </a:p>
          <a:p>
            <a:pPr lvl="1"/>
            <a:r>
              <a:rPr lang="en-US" dirty="0" err="1"/>
              <a:t>Organisation</a:t>
            </a:r>
            <a:r>
              <a:rPr lang="en-US" dirty="0"/>
              <a:t>:</a:t>
            </a:r>
          </a:p>
          <a:p>
            <a:pPr lvl="2"/>
            <a:r>
              <a:rPr lang="en-US" dirty="0"/>
              <a:t>Company.</a:t>
            </a:r>
          </a:p>
          <a:p>
            <a:pPr lvl="3"/>
            <a:r>
              <a:rPr lang="en-US" dirty="0"/>
              <a:t>Technology Company.</a:t>
            </a:r>
          </a:p>
          <a:p>
            <a:pPr lvl="3"/>
            <a:r>
              <a:rPr lang="en-US" dirty="0"/>
              <a:t>Sports Club.</a:t>
            </a:r>
          </a:p>
          <a:p>
            <a:pPr lvl="2"/>
            <a:r>
              <a:rPr lang="en-US" dirty="0"/>
              <a:t>Government.</a:t>
            </a:r>
          </a:p>
          <a:p>
            <a:pPr lvl="3"/>
            <a:r>
              <a:rPr lang="en-US" dirty="0"/>
              <a:t>Government Department.</a:t>
            </a:r>
          </a:p>
          <a:p>
            <a:r>
              <a:rPr lang="en-US" dirty="0"/>
              <a:t>What are the ground truth associations:</a:t>
            </a:r>
          </a:p>
          <a:p>
            <a:pPr lvl="1"/>
            <a:r>
              <a:rPr lang="en-US" dirty="0"/>
              <a:t>Person has-association-with </a:t>
            </a:r>
            <a:r>
              <a:rPr lang="en-US" dirty="0" err="1"/>
              <a:t>Organisation</a:t>
            </a:r>
            <a:r>
              <a:rPr lang="en-US" dirty="0"/>
              <a:t>.</a:t>
            </a:r>
          </a:p>
          <a:p>
            <a:pPr lvl="2"/>
            <a:r>
              <a:rPr lang="en-US" dirty="0"/>
              <a:t>Employee works-for Company.</a:t>
            </a:r>
          </a:p>
          <a:p>
            <a:pPr lvl="2"/>
            <a:r>
              <a:rPr lang="en-US" dirty="0"/>
              <a:t>Person is-board-member-of Company.</a:t>
            </a:r>
          </a:p>
          <a:p>
            <a:pPr lvl="2"/>
            <a:r>
              <a:rPr lang="en-US" dirty="0"/>
              <a:t>Doctor medical-practitioner-of Hospital.</a:t>
            </a:r>
          </a:p>
        </p:txBody>
      </p:sp>
    </p:spTree>
    <p:extLst>
      <p:ext uri="{BB962C8B-B14F-4D97-AF65-F5344CB8AC3E}">
        <p14:creationId xmlns:p14="http://schemas.microsoft.com/office/powerpoint/2010/main" val="3139180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23911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9B7E-CB81-9280-ABB9-1D73EFE91612}"/>
              </a:ext>
            </a:extLst>
          </p:cNvPr>
          <p:cNvSpPr>
            <a:spLocks noGrp="1"/>
          </p:cNvSpPr>
          <p:nvPr>
            <p:ph type="title"/>
          </p:nvPr>
        </p:nvSpPr>
        <p:spPr/>
        <p:txBody>
          <a:bodyPr vert="horz" lIns="91440" tIns="45720" rIns="91440" bIns="45720" rtlCol="0" anchor="ctr">
            <a:normAutofit/>
          </a:bodyPr>
          <a:lstStyle/>
          <a:p>
            <a:pPr algn="ctr"/>
            <a:r>
              <a:rPr lang="en-US" sz="7200" kern="1200" dirty="0">
                <a:solidFill>
                  <a:schemeClr val="tx1"/>
                </a:solidFill>
                <a:latin typeface="+mj-lt"/>
                <a:ea typeface="+mj-ea"/>
                <a:cs typeface="+mj-cs"/>
              </a:rPr>
              <a:t>Demonstration</a:t>
            </a:r>
          </a:p>
        </p:txBody>
      </p:sp>
      <p:pic>
        <p:nvPicPr>
          <p:cNvPr id="10" name="Graphic 9" descr="Internet outline">
            <a:extLst>
              <a:ext uri="{FF2B5EF4-FFF2-40B4-BE49-F238E27FC236}">
                <a16:creationId xmlns:a16="http://schemas.microsoft.com/office/drawing/2014/main" id="{92170188-A4C6-4465-25AB-25B80E20D1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2339" y="1690688"/>
            <a:ext cx="4247322" cy="4247322"/>
          </a:xfrm>
          <a:prstGeom prst="rect">
            <a:avLst/>
          </a:prstGeom>
        </p:spPr>
      </p:pic>
    </p:spTree>
    <p:extLst>
      <p:ext uri="{BB962C8B-B14F-4D97-AF65-F5344CB8AC3E}">
        <p14:creationId xmlns:p14="http://schemas.microsoft.com/office/powerpoint/2010/main" val="403190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AA0C-31E3-A9A7-C611-C2455CB61CF4}"/>
              </a:ext>
            </a:extLst>
          </p:cNvPr>
          <p:cNvSpPr>
            <a:spLocks noGrp="1"/>
          </p:cNvSpPr>
          <p:nvPr>
            <p:ph type="title"/>
          </p:nvPr>
        </p:nvSpPr>
        <p:spPr/>
        <p:txBody>
          <a:bodyPr/>
          <a:lstStyle/>
          <a:p>
            <a:r>
              <a:rPr lang="en-US" dirty="0"/>
              <a:t>Data Discovery &amp; Exploration for ETL</a:t>
            </a:r>
          </a:p>
        </p:txBody>
      </p:sp>
      <p:sp>
        <p:nvSpPr>
          <p:cNvPr id="3" name="Content Placeholder 2">
            <a:extLst>
              <a:ext uri="{FF2B5EF4-FFF2-40B4-BE49-F238E27FC236}">
                <a16:creationId xmlns:a16="http://schemas.microsoft.com/office/drawing/2014/main" id="{B4DB911D-E57D-4FAF-1C51-0AADD0C0653B}"/>
              </a:ext>
            </a:extLst>
          </p:cNvPr>
          <p:cNvSpPr>
            <a:spLocks noGrp="1"/>
          </p:cNvSpPr>
          <p:nvPr>
            <p:ph sz="half" idx="1"/>
          </p:nvPr>
        </p:nvSpPr>
        <p:spPr/>
        <p:txBody>
          <a:bodyPr>
            <a:normAutofit lnSpcReduction="10000"/>
          </a:bodyPr>
          <a:lstStyle/>
          <a:p>
            <a:r>
              <a:rPr lang="en-US" dirty="0"/>
              <a:t>The ETL tools market was estimated to have been $3.1B in 2021, growing at 14.3% each year (</a:t>
            </a:r>
            <a:r>
              <a:rPr lang="en-US" dirty="0" err="1"/>
              <a:t>SkyQuest.com</a:t>
            </a:r>
            <a:r>
              <a:rPr lang="en-US" dirty="0"/>
              <a:t>).</a:t>
            </a:r>
          </a:p>
          <a:p>
            <a:r>
              <a:rPr lang="en-US" dirty="0"/>
              <a:t>Every data source node in an ETL workflow has to be discovered.</a:t>
            </a:r>
          </a:p>
          <a:p>
            <a:r>
              <a:rPr lang="en-US" dirty="0"/>
              <a:t>Every join in an ETL workflow needs to produce a non-empty answer other than by trial and error; every union needs union-compatible inputs.</a:t>
            </a:r>
          </a:p>
        </p:txBody>
      </p:sp>
      <p:pic>
        <p:nvPicPr>
          <p:cNvPr id="6" name="Picture 5">
            <a:extLst>
              <a:ext uri="{FF2B5EF4-FFF2-40B4-BE49-F238E27FC236}">
                <a16:creationId xmlns:a16="http://schemas.microsoft.com/office/drawing/2014/main" id="{FDD420A7-5B0F-5A2E-77F2-DC3F6B984C1B}"/>
              </a:ext>
            </a:extLst>
          </p:cNvPr>
          <p:cNvPicPr>
            <a:picLocks noChangeAspect="1"/>
          </p:cNvPicPr>
          <p:nvPr/>
        </p:nvPicPr>
        <p:blipFill>
          <a:blip r:embed="rId2"/>
          <a:stretch>
            <a:fillRect/>
          </a:stretch>
        </p:blipFill>
        <p:spPr>
          <a:xfrm>
            <a:off x="6359711" y="1825625"/>
            <a:ext cx="5411094" cy="2171188"/>
          </a:xfrm>
          <a:prstGeom prst="rect">
            <a:avLst/>
          </a:prstGeom>
        </p:spPr>
      </p:pic>
      <p:sp>
        <p:nvSpPr>
          <p:cNvPr id="7" name="TextBox 6">
            <a:extLst>
              <a:ext uri="{FF2B5EF4-FFF2-40B4-BE49-F238E27FC236}">
                <a16:creationId xmlns:a16="http://schemas.microsoft.com/office/drawing/2014/main" id="{113AAE80-1A90-1DE0-F4A3-F76754BE8948}"/>
              </a:ext>
            </a:extLst>
          </p:cNvPr>
          <p:cNvSpPr txBox="1"/>
          <p:nvPr/>
        </p:nvSpPr>
        <p:spPr>
          <a:xfrm>
            <a:off x="6359712" y="4840941"/>
            <a:ext cx="5411093" cy="923330"/>
          </a:xfrm>
          <a:prstGeom prst="rect">
            <a:avLst/>
          </a:prstGeom>
          <a:noFill/>
          <a:ln w="12700">
            <a:solidFill>
              <a:schemeClr val="tx1"/>
            </a:solidFill>
          </a:ln>
        </p:spPr>
        <p:txBody>
          <a:bodyPr wrap="square" rtlCol="0">
            <a:spAutoFit/>
          </a:bodyPr>
          <a:lstStyle/>
          <a:p>
            <a:r>
              <a:rPr lang="en-US" dirty="0"/>
              <a:t>A. A. A. Fernandes,  et al., Data Preparation: A </a:t>
            </a:r>
          </a:p>
          <a:p>
            <a:r>
              <a:rPr lang="en-US" dirty="0"/>
              <a:t>Technological Perspective and Review. SN </a:t>
            </a:r>
            <a:r>
              <a:rPr lang="en-US" dirty="0" err="1"/>
              <a:t>Comput</a:t>
            </a:r>
            <a:r>
              <a:rPr lang="en-US" dirty="0"/>
              <a:t>. Sci. 4(4): 425 (2023)</a:t>
            </a:r>
          </a:p>
        </p:txBody>
      </p:sp>
    </p:spTree>
    <p:extLst>
      <p:ext uri="{BB962C8B-B14F-4D97-AF65-F5344CB8AC3E}">
        <p14:creationId xmlns:p14="http://schemas.microsoft.com/office/powerpoint/2010/main" val="1956845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normAutofit fontScale="90000"/>
          </a:bodyPr>
          <a:lstStyle/>
          <a:p>
            <a:r>
              <a:rPr lang="en-GB" sz="6000" b="0" i="0" u="none" strike="noStrike" dirty="0">
                <a:effectLst/>
              </a:rPr>
              <a:t>Dataset Discovery and Exploration: State-of-the-art, Challenges</a:t>
            </a:r>
            <a:br>
              <a:rPr lang="en-GB" sz="6000" dirty="0"/>
            </a:br>
            <a:r>
              <a:rPr lang="en-GB" sz="6000" b="0" i="0" u="none" strike="noStrike" dirty="0">
                <a:effectLst/>
              </a:rPr>
              <a:t>and Opportunities</a:t>
            </a:r>
            <a:endParaRPr lang="en-US" dirty="0"/>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a:xfrm>
            <a:off x="831850" y="4589463"/>
            <a:ext cx="10515600" cy="2268537"/>
          </a:xfrm>
        </p:spPr>
        <p:txBody>
          <a:bodyPr>
            <a:normAutofit/>
          </a:bodyPr>
          <a:lstStyle/>
          <a:p>
            <a:endParaRPr lang="en-US" dirty="0"/>
          </a:p>
          <a:p>
            <a:r>
              <a:rPr lang="en-US" b="1" dirty="0"/>
              <a:t>Part 2</a:t>
            </a:r>
          </a:p>
          <a:p>
            <a:pPr marL="0" indent="0">
              <a:buNone/>
            </a:pPr>
            <a:r>
              <a:rPr lang="en-US" dirty="0"/>
              <a:t>The accompanying Python Notebook (and these slides) can be downloaded from:</a:t>
            </a:r>
          </a:p>
          <a:p>
            <a:pPr marL="0" indent="0" algn="ctr">
              <a:buNone/>
            </a:pPr>
            <a:r>
              <a:rPr lang="en-US" sz="2000" dirty="0"/>
              <a:t>	https://</a:t>
            </a:r>
            <a:r>
              <a:rPr lang="en-US" sz="2000" dirty="0" err="1"/>
              <a:t>github.com</a:t>
            </a:r>
            <a:r>
              <a:rPr lang="en-US" sz="2000" dirty="0"/>
              <a:t>/</a:t>
            </a:r>
            <a:r>
              <a:rPr lang="en-US" sz="2000" dirty="0" err="1"/>
              <a:t>PierreWoL</a:t>
            </a:r>
            <a:r>
              <a:rPr lang="en-US" sz="2000" dirty="0"/>
              <a:t>/</a:t>
            </a:r>
            <a:r>
              <a:rPr lang="en-US" sz="2000" dirty="0" err="1"/>
              <a:t>EDBTDemo</a:t>
            </a:r>
            <a:endParaRPr lang="en-US" sz="2000" dirty="0"/>
          </a:p>
          <a:p>
            <a:endParaRPr lang="en-US" dirty="0"/>
          </a:p>
        </p:txBody>
      </p:sp>
    </p:spTree>
    <p:extLst>
      <p:ext uri="{BB962C8B-B14F-4D97-AF65-F5344CB8AC3E}">
        <p14:creationId xmlns:p14="http://schemas.microsoft.com/office/powerpoint/2010/main" val="2847090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AC5A-2C2D-B7B1-CB6F-56AB0AEEB718}"/>
              </a:ext>
            </a:extLst>
          </p:cNvPr>
          <p:cNvSpPr>
            <a:spLocks noGrp="1"/>
          </p:cNvSpPr>
          <p:nvPr>
            <p:ph type="title"/>
          </p:nvPr>
        </p:nvSpPr>
        <p:spPr/>
        <p:txBody>
          <a:bodyPr>
            <a:normAutofit/>
          </a:bodyPr>
          <a:lstStyle/>
          <a:p>
            <a:r>
              <a:rPr lang="en-US" sz="3200" dirty="0"/>
              <a:t>Recap: Functionalities. We have done Search &amp; Navigation</a:t>
            </a:r>
            <a:endParaRPr lang="en-US" sz="3200" dirty="0">
              <a:solidFill>
                <a:srgbClr val="FF0000"/>
              </a:solidFill>
            </a:endParaRPr>
          </a:p>
        </p:txBody>
      </p:sp>
      <p:pic>
        <p:nvPicPr>
          <p:cNvPr id="5" name="Picture 4" descr="A diagram of a diagram&#10;&#10;Description automatically generated">
            <a:extLst>
              <a:ext uri="{FF2B5EF4-FFF2-40B4-BE49-F238E27FC236}">
                <a16:creationId xmlns:a16="http://schemas.microsoft.com/office/drawing/2014/main" id="{9CF4DE3D-9E33-AB8D-C78A-A43EB20F84DF}"/>
              </a:ext>
            </a:extLst>
          </p:cNvPr>
          <p:cNvPicPr>
            <a:picLocks noChangeAspect="1"/>
          </p:cNvPicPr>
          <p:nvPr/>
        </p:nvPicPr>
        <p:blipFill>
          <a:blip r:embed="rId2"/>
          <a:stretch>
            <a:fillRect/>
          </a:stretch>
        </p:blipFill>
        <p:spPr>
          <a:xfrm>
            <a:off x="1331155" y="1394168"/>
            <a:ext cx="9529689" cy="5360451"/>
          </a:xfrm>
          <a:prstGeom prst="rect">
            <a:avLst/>
          </a:prstGeom>
        </p:spPr>
      </p:pic>
      <p:sp>
        <p:nvSpPr>
          <p:cNvPr id="3" name="Oval 2">
            <a:extLst>
              <a:ext uri="{FF2B5EF4-FFF2-40B4-BE49-F238E27FC236}">
                <a16:creationId xmlns:a16="http://schemas.microsoft.com/office/drawing/2014/main" id="{95AD9D63-F673-1640-A74F-43538ABC79C4}"/>
              </a:ext>
            </a:extLst>
          </p:cNvPr>
          <p:cNvSpPr/>
          <p:nvPr/>
        </p:nvSpPr>
        <p:spPr>
          <a:xfrm>
            <a:off x="411145" y="1519866"/>
            <a:ext cx="854110" cy="781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 name="Oval 3">
            <a:extLst>
              <a:ext uri="{FF2B5EF4-FFF2-40B4-BE49-F238E27FC236}">
                <a16:creationId xmlns:a16="http://schemas.microsoft.com/office/drawing/2014/main" id="{F15FC927-8FC9-1FE8-0D2B-0EC3AC088AD9}"/>
              </a:ext>
            </a:extLst>
          </p:cNvPr>
          <p:cNvSpPr/>
          <p:nvPr/>
        </p:nvSpPr>
        <p:spPr>
          <a:xfrm>
            <a:off x="411144" y="5751896"/>
            <a:ext cx="854110" cy="781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235250B5-830F-FE99-D6B8-7B9FFE467DCF}"/>
              </a:ext>
            </a:extLst>
          </p:cNvPr>
          <p:cNvSpPr/>
          <p:nvPr/>
        </p:nvSpPr>
        <p:spPr>
          <a:xfrm>
            <a:off x="11064071" y="5751896"/>
            <a:ext cx="854110" cy="781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a:extLst>
              <a:ext uri="{FF2B5EF4-FFF2-40B4-BE49-F238E27FC236}">
                <a16:creationId xmlns:a16="http://schemas.microsoft.com/office/drawing/2014/main" id="{30333F23-1B38-66F7-B883-28593C0BD443}"/>
              </a:ext>
            </a:extLst>
          </p:cNvPr>
          <p:cNvSpPr/>
          <p:nvPr/>
        </p:nvSpPr>
        <p:spPr>
          <a:xfrm>
            <a:off x="10976147" y="1519865"/>
            <a:ext cx="854110" cy="7812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585840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lstStyle/>
          <a:p>
            <a:r>
              <a:rPr lang="en-US" dirty="0"/>
              <a:t>Functionality 3: </a:t>
            </a:r>
            <a:br>
              <a:rPr lang="en-US" dirty="0"/>
            </a:br>
            <a:r>
              <a:rPr lang="en-US" dirty="0"/>
              <a:t>Dataset Annotation</a:t>
            </a:r>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1911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52A-EB4D-E8BF-D4A1-F2F537577B83}"/>
              </a:ext>
            </a:extLst>
          </p:cNvPr>
          <p:cNvSpPr>
            <a:spLocks noGrp="1"/>
          </p:cNvSpPr>
          <p:nvPr>
            <p:ph type="title"/>
          </p:nvPr>
        </p:nvSpPr>
        <p:spPr/>
        <p:txBody>
          <a:bodyPr/>
          <a:lstStyle/>
          <a:p>
            <a:r>
              <a:rPr lang="en-US" dirty="0"/>
              <a:t>Dataset Annotation: A Signature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D0EDA6-09B5-C5EF-A825-34A79AFB6D88}"/>
                  </a:ext>
                </a:extLst>
              </p:cNvPr>
              <p:cNvSpPr>
                <a:spLocks noGrp="1"/>
              </p:cNvSpPr>
              <p:nvPr>
                <p:ph idx="1"/>
              </p:nvPr>
            </p:nvSpPr>
            <p:spPr/>
            <p:txBody>
              <a:bodyPr>
                <a:normAutofit lnSpcReduction="10000"/>
              </a:bodyPr>
              <a:lstStyle/>
              <a:p>
                <a:r>
                  <a:rPr lang="en-US" dirty="0"/>
                  <a:t>In a large repository, there are likely to be a variety of naming conventions, for example because the data was originally produced by different publishers.</a:t>
                </a:r>
              </a:p>
              <a:p>
                <a:r>
                  <a:rPr lang="en-US" dirty="0"/>
                  <a:t>Data annotation is the process of associating </a:t>
                </a:r>
                <a:r>
                  <a:rPr lang="en-US" dirty="0" err="1"/>
                  <a:t>intensional</a:t>
                </a:r>
                <a:r>
                  <a:rPr lang="en-US" dirty="0"/>
                  <a:t> or extensional data items with a term from a vocabulary or a concept from an ontology.</a:t>
                </a:r>
              </a:p>
              <a:p>
                <a:r>
                  <a:rPr lang="en-US" dirty="0"/>
                  <a:t>Thus, assuming we have a vocabulary </a:t>
                </a:r>
                <a:r>
                  <a:rPr lang="en-US" i="1" dirty="0"/>
                  <a:t>V</a:t>
                </a:r>
                <a:r>
                  <a:rPr lang="en-US" dirty="0"/>
                  <a:t> that defines a collection of terms, there may be an operation of the form:</a:t>
                </a:r>
              </a:p>
              <a:p>
                <a:pPr marL="457200" lvl="1"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𝐴𝑛𝑛𝑜𝑡𝑎𝑡𝑒</m:t>
                      </m:r>
                      <m:d>
                        <m:dPr>
                          <m:ctrlPr>
                            <a:rPr lang="en-GB" i="1">
                              <a:latin typeface="Cambria Math" panose="02040503050406030204" pitchFamily="18" charset="0"/>
                            </a:rPr>
                          </m:ctrlPr>
                        </m:dPr>
                        <m:e>
                          <m:r>
                            <a:rPr lang="en-GB" i="1">
                              <a:latin typeface="Cambria Math" panose="02040503050406030204" pitchFamily="18" charset="0"/>
                            </a:rPr>
                            <m:t>𝑑</m:t>
                          </m:r>
                          <m:r>
                            <a:rPr lang="en-GB" i="1">
                              <a:latin typeface="Cambria Math" panose="02040503050406030204" pitchFamily="18" charset="0"/>
                            </a:rPr>
                            <m:t>, </m:t>
                          </m:r>
                          <m:r>
                            <a:rPr lang="en-GB" i="1">
                              <a:latin typeface="Cambria Math" panose="02040503050406030204" pitchFamily="18" charset="0"/>
                            </a:rPr>
                            <m:t>𝑉</m:t>
                          </m:r>
                        </m:e>
                      </m:d>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𝐴</m:t>
                      </m:r>
                    </m:oMath>
                  </m:oMathPara>
                </a14:m>
                <a:endParaRPr lang="en-US" dirty="0"/>
              </a:p>
              <a:p>
                <a:r>
                  <a:rPr lang="en-US" dirty="0"/>
                  <a:t>where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𝑉</m:t>
                    </m:r>
                    <m:r>
                      <a:rPr lang="en-GB" b="0" i="0" smtClean="0">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GB" b="0" i="1" smtClean="0">
                        <a:latin typeface="Cambria Math" panose="02040503050406030204" pitchFamily="18" charset="0"/>
                      </a:rPr>
                      <m:t>𝑑</m:t>
                    </m:r>
                  </m:oMath>
                </a14:m>
                <a:r>
                  <a:rPr lang="en-US" dirty="0"/>
                  <a:t> denotes a dataset, an attribute of a dataset or a cell in a dataset.</a:t>
                </a:r>
              </a:p>
            </p:txBody>
          </p:sp>
        </mc:Choice>
        <mc:Fallback>
          <p:sp>
            <p:nvSpPr>
              <p:cNvPr id="3" name="Content Placeholder 2">
                <a:extLst>
                  <a:ext uri="{FF2B5EF4-FFF2-40B4-BE49-F238E27FC236}">
                    <a16:creationId xmlns:a16="http://schemas.microsoft.com/office/drawing/2014/main" id="{13D0EDA6-09B5-C5EF-A825-34A79AFB6D88}"/>
                  </a:ext>
                </a:extLst>
              </p:cNvPr>
              <p:cNvSpPr>
                <a:spLocks noGrp="1" noRot="1" noChangeAspect="1" noMove="1" noResize="1" noEditPoints="1" noAdjustHandles="1" noChangeArrowheads="1" noChangeShapeType="1" noTextEdit="1"/>
              </p:cNvSpPr>
              <p:nvPr>
                <p:ph idx="1"/>
              </p:nvPr>
            </p:nvSpPr>
            <p:spPr>
              <a:blipFill>
                <a:blip r:embed="rId2"/>
                <a:stretch>
                  <a:fillRect l="-1086" t="-3198" r="-483" b="-872"/>
                </a:stretch>
              </a:blipFill>
            </p:spPr>
            <p:txBody>
              <a:bodyPr/>
              <a:lstStyle/>
              <a:p>
                <a:r>
                  <a:rPr lang="en-US">
                    <a:noFill/>
                  </a:rPr>
                  <a:t> </a:t>
                </a:r>
              </a:p>
            </p:txBody>
          </p:sp>
        </mc:Fallback>
      </mc:AlternateContent>
    </p:spTree>
    <p:extLst>
      <p:ext uri="{BB962C8B-B14F-4D97-AF65-F5344CB8AC3E}">
        <p14:creationId xmlns:p14="http://schemas.microsoft.com/office/powerpoint/2010/main" val="164090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lstStyle/>
          <a:p>
            <a:r>
              <a:rPr lang="en-US" dirty="0"/>
              <a:t>Dataset Annotation: Entity Annotation</a:t>
            </a:r>
          </a:p>
        </p:txBody>
      </p:sp>
      <p:sp>
        <p:nvSpPr>
          <p:cNvPr id="2" name="Content Placeholder 1">
            <a:extLst>
              <a:ext uri="{FF2B5EF4-FFF2-40B4-BE49-F238E27FC236}">
                <a16:creationId xmlns:a16="http://schemas.microsoft.com/office/drawing/2014/main" id="{14AAEAFE-BB1F-520C-9CA4-403706A45FB8}"/>
              </a:ext>
            </a:extLst>
          </p:cNvPr>
          <p:cNvSpPr>
            <a:spLocks noGrp="1"/>
          </p:cNvSpPr>
          <p:nvPr>
            <p:ph sz="half" idx="1"/>
          </p:nvPr>
        </p:nvSpPr>
        <p:spPr/>
        <p:txBody>
          <a:bodyPr>
            <a:normAutofit fontScale="85000" lnSpcReduction="20000"/>
          </a:bodyPr>
          <a:lstStyle/>
          <a:p>
            <a:r>
              <a:rPr lang="en-US" dirty="0"/>
              <a:t>Entity annotation acts at the instance level, to pin down the interpretation of a token or string.</a:t>
            </a:r>
          </a:p>
          <a:p>
            <a:r>
              <a:rPr lang="en-US" dirty="0"/>
              <a:t>Entity annotation can be used either directly to support user-level tasks such as search or as a step towards other types of annotation.</a:t>
            </a:r>
          </a:p>
          <a:p>
            <a:r>
              <a:rPr lang="en-US" dirty="0"/>
              <a:t>Entity annotation can build on syntactic similarity or on language models to provide more context </a:t>
            </a:r>
          </a:p>
          <a:p>
            <a:pPr lvl="1"/>
            <a:r>
              <a:rPr lang="en-US" dirty="0"/>
              <a:t>(e.g., TURL pre-trains and fine tunes representations for tables).</a:t>
            </a:r>
          </a:p>
          <a:p>
            <a:r>
              <a:rPr lang="en-US" dirty="0"/>
              <a:t>Like other forms of annotation, it depends on ontology coverage.</a:t>
            </a:r>
          </a:p>
        </p:txBody>
      </p:sp>
      <p:sp>
        <p:nvSpPr>
          <p:cNvPr id="3" name="Content Placeholder 2">
            <a:extLst>
              <a:ext uri="{FF2B5EF4-FFF2-40B4-BE49-F238E27FC236}">
                <a16:creationId xmlns:a16="http://schemas.microsoft.com/office/drawing/2014/main" id="{C3AC3F75-15AA-81CB-2DAA-07EE1A3BFBE7}"/>
              </a:ext>
            </a:extLst>
          </p:cNvPr>
          <p:cNvSpPr>
            <a:spLocks noGrp="1"/>
          </p:cNvSpPr>
          <p:nvPr>
            <p:ph sz="half" idx="2"/>
          </p:nvPr>
        </p:nvSpPr>
        <p:spPr>
          <a:xfrm>
            <a:off x="6172200" y="1825625"/>
            <a:ext cx="5181600" cy="985477"/>
          </a:xfrm>
        </p:spPr>
        <p:txBody>
          <a:bodyPr>
            <a:normAutofit fontScale="85000" lnSpcReduction="20000"/>
          </a:bodyPr>
          <a:lstStyle/>
          <a:p>
            <a:pPr marL="0" indent="0">
              <a:buNone/>
            </a:pPr>
            <a:r>
              <a:rPr lang="en-US" dirty="0"/>
              <a:t>Entity annotation typically applies to named entities in datasets.</a:t>
            </a:r>
          </a:p>
        </p:txBody>
      </p:sp>
      <p:graphicFrame>
        <p:nvGraphicFramePr>
          <p:cNvPr id="5" name="Table 4">
            <a:extLst>
              <a:ext uri="{FF2B5EF4-FFF2-40B4-BE49-F238E27FC236}">
                <a16:creationId xmlns:a16="http://schemas.microsoft.com/office/drawing/2014/main" id="{09E29DC5-684F-9533-ED86-44EFC770582E}"/>
              </a:ext>
            </a:extLst>
          </p:cNvPr>
          <p:cNvGraphicFramePr>
            <a:graphicFrameLocks noGrp="1"/>
          </p:cNvGraphicFramePr>
          <p:nvPr>
            <p:extLst>
              <p:ext uri="{D42A27DB-BD31-4B8C-83A1-F6EECF244321}">
                <p14:modId xmlns:p14="http://schemas.microsoft.com/office/powerpoint/2010/main" val="1882598344"/>
              </p:ext>
            </p:extLst>
          </p:nvPr>
        </p:nvGraphicFramePr>
        <p:xfrm>
          <a:off x="6191769" y="3305219"/>
          <a:ext cx="1143000" cy="1483360"/>
        </p:xfrm>
        <a:graphic>
          <a:graphicData uri="http://schemas.openxmlformats.org/drawingml/2006/table">
            <a:tbl>
              <a:tblPr firstRow="1" bandRow="1">
                <a:tableStyleId>{21E4AEA4-8DFA-4A89-87EB-49C32662AFE0}</a:tableStyleId>
              </a:tblPr>
              <a:tblGrid>
                <a:gridCol w="1143000">
                  <a:extLst>
                    <a:ext uri="{9D8B030D-6E8A-4147-A177-3AD203B41FA5}">
                      <a16:colId xmlns:a16="http://schemas.microsoft.com/office/drawing/2014/main" val="1419681250"/>
                    </a:ext>
                  </a:extLst>
                </a:gridCol>
              </a:tblGrid>
              <a:tr h="370840">
                <a:tc>
                  <a:txBody>
                    <a:bodyPr/>
                    <a:lstStyle/>
                    <a:p>
                      <a:r>
                        <a:rPr lang="it-IT" dirty="0"/>
                        <a:t>Città</a:t>
                      </a:r>
                      <a:endParaRPr lang="en-US" dirty="0"/>
                    </a:p>
                  </a:txBody>
                  <a:tcPr/>
                </a:tc>
                <a:extLst>
                  <a:ext uri="{0D108BD9-81ED-4DB2-BD59-A6C34878D82A}">
                    <a16:rowId xmlns:a16="http://schemas.microsoft.com/office/drawing/2014/main" val="3817390263"/>
                  </a:ext>
                </a:extLst>
              </a:tr>
              <a:tr h="370840">
                <a:tc>
                  <a:txBody>
                    <a:bodyPr/>
                    <a:lstStyle/>
                    <a:p>
                      <a:r>
                        <a:rPr lang="en-US" dirty="0"/>
                        <a:t>Rome</a:t>
                      </a:r>
                    </a:p>
                  </a:txBody>
                  <a:tcPr/>
                </a:tc>
                <a:extLst>
                  <a:ext uri="{0D108BD9-81ED-4DB2-BD59-A6C34878D82A}">
                    <a16:rowId xmlns:a16="http://schemas.microsoft.com/office/drawing/2014/main" val="3089211176"/>
                  </a:ext>
                </a:extLst>
              </a:tr>
              <a:tr h="370840">
                <a:tc>
                  <a:txBody>
                    <a:bodyPr/>
                    <a:lstStyle/>
                    <a:p>
                      <a:r>
                        <a:rPr lang="en-US" dirty="0"/>
                        <a:t>Venice</a:t>
                      </a:r>
                    </a:p>
                  </a:txBody>
                  <a:tcPr/>
                </a:tc>
                <a:extLst>
                  <a:ext uri="{0D108BD9-81ED-4DB2-BD59-A6C34878D82A}">
                    <a16:rowId xmlns:a16="http://schemas.microsoft.com/office/drawing/2014/main" val="256770671"/>
                  </a:ext>
                </a:extLst>
              </a:tr>
              <a:tr h="370840">
                <a:tc>
                  <a:txBody>
                    <a:bodyPr/>
                    <a:lstStyle/>
                    <a:p>
                      <a:r>
                        <a:rPr lang="en-US" dirty="0"/>
                        <a:t>Naples</a:t>
                      </a:r>
                    </a:p>
                  </a:txBody>
                  <a:tcPr/>
                </a:tc>
                <a:extLst>
                  <a:ext uri="{0D108BD9-81ED-4DB2-BD59-A6C34878D82A}">
                    <a16:rowId xmlns:a16="http://schemas.microsoft.com/office/drawing/2014/main" val="301277775"/>
                  </a:ext>
                </a:extLst>
              </a:tr>
            </a:tbl>
          </a:graphicData>
        </a:graphic>
      </p:graphicFrame>
      <p:sp>
        <p:nvSpPr>
          <p:cNvPr id="6" name="TextBox 5">
            <a:extLst>
              <a:ext uri="{FF2B5EF4-FFF2-40B4-BE49-F238E27FC236}">
                <a16:creationId xmlns:a16="http://schemas.microsoft.com/office/drawing/2014/main" id="{C2B67365-7766-90D2-DAAB-7C4BAF651AB2}"/>
              </a:ext>
            </a:extLst>
          </p:cNvPr>
          <p:cNvSpPr txBox="1"/>
          <p:nvPr/>
        </p:nvSpPr>
        <p:spPr>
          <a:xfrm>
            <a:off x="9027622" y="2687321"/>
            <a:ext cx="1358064" cy="369332"/>
          </a:xfrm>
          <a:prstGeom prst="rect">
            <a:avLst/>
          </a:prstGeom>
          <a:noFill/>
        </p:spPr>
        <p:txBody>
          <a:bodyPr wrap="none" rtlCol="0">
            <a:spAutoFit/>
          </a:bodyPr>
          <a:lstStyle/>
          <a:p>
            <a:r>
              <a:rPr lang="en-US" dirty="0" err="1"/>
              <a:t>DBpedia</a:t>
            </a:r>
            <a:r>
              <a:rPr lang="en-US" dirty="0"/>
              <a:t> URI</a:t>
            </a:r>
          </a:p>
        </p:txBody>
      </p:sp>
      <p:sp>
        <p:nvSpPr>
          <p:cNvPr id="7" name="TextBox 6">
            <a:extLst>
              <a:ext uri="{FF2B5EF4-FFF2-40B4-BE49-F238E27FC236}">
                <a16:creationId xmlns:a16="http://schemas.microsoft.com/office/drawing/2014/main" id="{47FC2A70-0796-D401-BCB4-80FA0DF425AA}"/>
              </a:ext>
            </a:extLst>
          </p:cNvPr>
          <p:cNvSpPr txBox="1"/>
          <p:nvPr/>
        </p:nvSpPr>
        <p:spPr>
          <a:xfrm>
            <a:off x="7958547" y="3553284"/>
            <a:ext cx="3496214" cy="369332"/>
          </a:xfrm>
          <a:prstGeom prst="rect">
            <a:avLst/>
          </a:prstGeom>
          <a:noFill/>
        </p:spPr>
        <p:txBody>
          <a:bodyPr wrap="none" rtlCol="0">
            <a:spAutoFit/>
          </a:bodyPr>
          <a:lstStyle/>
          <a:p>
            <a:r>
              <a:rPr lang="en-US" dirty="0"/>
              <a:t>http://</a:t>
            </a:r>
            <a:r>
              <a:rPr lang="en-US" dirty="0" err="1"/>
              <a:t>dbpedia.org</a:t>
            </a:r>
            <a:r>
              <a:rPr lang="en-US" dirty="0"/>
              <a:t>/resource/Rome</a:t>
            </a:r>
          </a:p>
        </p:txBody>
      </p:sp>
      <p:sp>
        <p:nvSpPr>
          <p:cNvPr id="9" name="TextBox 8">
            <a:extLst>
              <a:ext uri="{FF2B5EF4-FFF2-40B4-BE49-F238E27FC236}">
                <a16:creationId xmlns:a16="http://schemas.microsoft.com/office/drawing/2014/main" id="{A2D8D73D-5DB2-C665-A51F-4DE2A2B8DCC2}"/>
              </a:ext>
            </a:extLst>
          </p:cNvPr>
          <p:cNvSpPr txBox="1"/>
          <p:nvPr/>
        </p:nvSpPr>
        <p:spPr>
          <a:xfrm>
            <a:off x="7777942" y="3986265"/>
            <a:ext cx="4414058" cy="369332"/>
          </a:xfrm>
          <a:prstGeom prst="rect">
            <a:avLst/>
          </a:prstGeom>
          <a:noFill/>
        </p:spPr>
        <p:txBody>
          <a:bodyPr wrap="square">
            <a:spAutoFit/>
          </a:bodyPr>
          <a:lstStyle/>
          <a:p>
            <a:r>
              <a:rPr lang="en-US" dirty="0"/>
              <a:t>https://</a:t>
            </a:r>
            <a:r>
              <a:rPr lang="en-US" dirty="0" err="1"/>
              <a:t>dbpedia.org</a:t>
            </a:r>
            <a:r>
              <a:rPr lang="en-US" dirty="0"/>
              <a:t>/page/Rome_(</a:t>
            </a:r>
            <a:r>
              <a:rPr lang="en-US" dirty="0" err="1"/>
              <a:t>TV_series</a:t>
            </a:r>
            <a:r>
              <a:rPr lang="en-US" dirty="0"/>
              <a:t>)</a:t>
            </a:r>
          </a:p>
        </p:txBody>
      </p:sp>
      <p:cxnSp>
        <p:nvCxnSpPr>
          <p:cNvPr id="11" name="Curved Connector 10">
            <a:extLst>
              <a:ext uri="{FF2B5EF4-FFF2-40B4-BE49-F238E27FC236}">
                <a16:creationId xmlns:a16="http://schemas.microsoft.com/office/drawing/2014/main" id="{0EFA8B01-24ED-C5B1-89D6-C974345161DA}"/>
              </a:ext>
            </a:extLst>
          </p:cNvPr>
          <p:cNvCxnSpPr>
            <a:cxnSpLocks/>
            <a:endCxn id="7" idx="1"/>
          </p:cNvCxnSpPr>
          <p:nvPr/>
        </p:nvCxnSpPr>
        <p:spPr>
          <a:xfrm flipV="1">
            <a:off x="7072201" y="3737950"/>
            <a:ext cx="886346" cy="124158"/>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97C87C-DE3F-89D9-5884-75245DC90587}"/>
              </a:ext>
            </a:extLst>
          </p:cNvPr>
          <p:cNvSpPr txBox="1"/>
          <p:nvPr/>
        </p:nvSpPr>
        <p:spPr>
          <a:xfrm>
            <a:off x="7777942" y="4419247"/>
            <a:ext cx="4120102" cy="369332"/>
          </a:xfrm>
          <a:prstGeom prst="rect">
            <a:avLst/>
          </a:prstGeom>
          <a:noFill/>
        </p:spPr>
        <p:txBody>
          <a:bodyPr wrap="none" rtlCol="0">
            <a:spAutoFit/>
          </a:bodyPr>
          <a:lstStyle/>
          <a:p>
            <a:r>
              <a:rPr lang="en-US" dirty="0"/>
              <a:t>https://</a:t>
            </a:r>
            <a:r>
              <a:rPr lang="en-US" dirty="0" err="1"/>
              <a:t>dbpedia.org</a:t>
            </a:r>
            <a:r>
              <a:rPr lang="en-US" dirty="0"/>
              <a:t>/page/</a:t>
            </a:r>
            <a:r>
              <a:rPr lang="en-US" dirty="0" err="1"/>
              <a:t>Roman_Empire</a:t>
            </a:r>
            <a:endParaRPr lang="en-US" dirty="0"/>
          </a:p>
        </p:txBody>
      </p:sp>
      <p:sp>
        <p:nvSpPr>
          <p:cNvPr id="18" name="TextBox 17">
            <a:extLst>
              <a:ext uri="{FF2B5EF4-FFF2-40B4-BE49-F238E27FC236}">
                <a16:creationId xmlns:a16="http://schemas.microsoft.com/office/drawing/2014/main" id="{F8937B13-EE40-F7EF-1125-392AB4C2BBEF}"/>
              </a:ext>
            </a:extLst>
          </p:cNvPr>
          <p:cNvSpPr txBox="1"/>
          <p:nvPr/>
        </p:nvSpPr>
        <p:spPr>
          <a:xfrm>
            <a:off x="6511849" y="5352316"/>
            <a:ext cx="5290426" cy="923330"/>
          </a:xfrm>
          <a:prstGeom prst="rect">
            <a:avLst/>
          </a:prstGeom>
          <a:noFill/>
          <a:ln w="12700">
            <a:solidFill>
              <a:schemeClr val="tx1"/>
            </a:solidFill>
          </a:ln>
        </p:spPr>
        <p:txBody>
          <a:bodyPr wrap="square" rtlCol="0">
            <a:spAutoFit/>
          </a:bodyPr>
          <a:lstStyle/>
          <a:p>
            <a:r>
              <a:rPr lang="en-US" dirty="0"/>
              <a:t>X. Deng, et al., TURL: Table Understanding through </a:t>
            </a:r>
          </a:p>
          <a:p>
            <a:r>
              <a:rPr lang="en-US" dirty="0"/>
              <a:t>Representation Learning. Proc. VLDB Endow. 14(3): </a:t>
            </a:r>
          </a:p>
          <a:p>
            <a:r>
              <a:rPr lang="en-US" dirty="0"/>
              <a:t>307-319 (2020).</a:t>
            </a:r>
          </a:p>
        </p:txBody>
      </p:sp>
    </p:spTree>
    <p:extLst>
      <p:ext uri="{BB962C8B-B14F-4D97-AF65-F5344CB8AC3E}">
        <p14:creationId xmlns:p14="http://schemas.microsoft.com/office/powerpoint/2010/main" val="1701924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normAutofit/>
          </a:bodyPr>
          <a:lstStyle/>
          <a:p>
            <a:r>
              <a:rPr lang="en-US" sz="4000" dirty="0"/>
              <a:t>Dataset Annotation: Semantic Type Annotation</a:t>
            </a:r>
          </a:p>
        </p:txBody>
      </p:sp>
      <p:sp>
        <p:nvSpPr>
          <p:cNvPr id="2" name="Content Placeholder 1">
            <a:extLst>
              <a:ext uri="{FF2B5EF4-FFF2-40B4-BE49-F238E27FC236}">
                <a16:creationId xmlns:a16="http://schemas.microsoft.com/office/drawing/2014/main" id="{51AD672C-F72F-8BBA-8459-842647E5019F}"/>
              </a:ext>
            </a:extLst>
          </p:cNvPr>
          <p:cNvSpPr>
            <a:spLocks noGrp="1"/>
          </p:cNvSpPr>
          <p:nvPr>
            <p:ph sz="half" idx="1"/>
          </p:nvPr>
        </p:nvSpPr>
        <p:spPr/>
        <p:txBody>
          <a:bodyPr>
            <a:normAutofit fontScale="92500" lnSpcReduction="20000"/>
          </a:bodyPr>
          <a:lstStyle/>
          <a:p>
            <a:r>
              <a:rPr lang="en-US" dirty="0"/>
              <a:t>Semantic type annotation associates a complete dataset with an annotation.</a:t>
            </a:r>
          </a:p>
          <a:p>
            <a:r>
              <a:rPr lang="en-US" dirty="0"/>
              <a:t>The semantic type of a table could be inferred from the entity annotations of its subject attribute, from other headers, …</a:t>
            </a:r>
          </a:p>
          <a:p>
            <a:r>
              <a:rPr lang="en-US" dirty="0"/>
              <a:t>The available evidence likely differs from dataset to dataset.</a:t>
            </a:r>
          </a:p>
          <a:p>
            <a:r>
              <a:rPr lang="en-US" dirty="0"/>
              <a:t>Semantic type annotation is related to type identification in schema inference, but the latter may not need ontology coverage.</a:t>
            </a:r>
          </a:p>
        </p:txBody>
      </p:sp>
      <p:graphicFrame>
        <p:nvGraphicFramePr>
          <p:cNvPr id="6" name="Content Placeholder 5">
            <a:extLst>
              <a:ext uri="{FF2B5EF4-FFF2-40B4-BE49-F238E27FC236}">
                <a16:creationId xmlns:a16="http://schemas.microsoft.com/office/drawing/2014/main" id="{96C0D1E7-2316-7E81-520C-1A8AD1C9BB5E}"/>
              </a:ext>
            </a:extLst>
          </p:cNvPr>
          <p:cNvGraphicFramePr>
            <a:graphicFrameLocks noGrp="1"/>
          </p:cNvGraphicFramePr>
          <p:nvPr>
            <p:ph sz="half" idx="2"/>
            <p:extLst>
              <p:ext uri="{D42A27DB-BD31-4B8C-83A1-F6EECF244321}">
                <p14:modId xmlns:p14="http://schemas.microsoft.com/office/powerpoint/2010/main" val="2758752918"/>
              </p:ext>
            </p:extLst>
          </p:nvPr>
        </p:nvGraphicFramePr>
        <p:xfrm>
          <a:off x="6525491" y="3429000"/>
          <a:ext cx="5181600" cy="1483360"/>
        </p:xfrm>
        <a:graphic>
          <a:graphicData uri="http://schemas.openxmlformats.org/drawingml/2006/table">
            <a:tbl>
              <a:tblPr firstRow="1" bandRow="1">
                <a:tableStyleId>{21E4AEA4-8DFA-4A89-87EB-49C32662AFE0}</a:tableStyleId>
              </a:tblPr>
              <a:tblGrid>
                <a:gridCol w="2590800">
                  <a:extLst>
                    <a:ext uri="{9D8B030D-6E8A-4147-A177-3AD203B41FA5}">
                      <a16:colId xmlns:a16="http://schemas.microsoft.com/office/drawing/2014/main" val="3457647965"/>
                    </a:ext>
                  </a:extLst>
                </a:gridCol>
                <a:gridCol w="2590800">
                  <a:extLst>
                    <a:ext uri="{9D8B030D-6E8A-4147-A177-3AD203B41FA5}">
                      <a16:colId xmlns:a16="http://schemas.microsoft.com/office/drawing/2014/main" val="751963462"/>
                    </a:ext>
                  </a:extLst>
                </a:gridCol>
              </a:tblGrid>
              <a:tr h="370840">
                <a:tc>
                  <a:txBody>
                    <a:bodyPr/>
                    <a:lstStyle/>
                    <a:p>
                      <a:r>
                        <a:rPr lang="it-IT" dirty="0"/>
                        <a:t>Città</a:t>
                      </a:r>
                      <a:endParaRPr lang="en-US" dirty="0"/>
                    </a:p>
                  </a:txBody>
                  <a:tcPr/>
                </a:tc>
                <a:tc>
                  <a:txBody>
                    <a:bodyPr/>
                    <a:lstStyle/>
                    <a:p>
                      <a:r>
                        <a:rPr lang="en-US" dirty="0" err="1"/>
                        <a:t>Popolazione</a:t>
                      </a:r>
                      <a:endParaRPr lang="en-US" dirty="0"/>
                    </a:p>
                  </a:txBody>
                  <a:tcPr/>
                </a:tc>
                <a:extLst>
                  <a:ext uri="{0D108BD9-81ED-4DB2-BD59-A6C34878D82A}">
                    <a16:rowId xmlns:a16="http://schemas.microsoft.com/office/drawing/2014/main" val="1174299442"/>
                  </a:ext>
                </a:extLst>
              </a:tr>
              <a:tr h="370840">
                <a:tc>
                  <a:txBody>
                    <a:bodyPr/>
                    <a:lstStyle/>
                    <a:p>
                      <a:r>
                        <a:rPr lang="en-US" dirty="0"/>
                        <a:t>Rome</a:t>
                      </a:r>
                    </a:p>
                  </a:txBody>
                  <a:tcPr/>
                </a:tc>
                <a:tc>
                  <a:txBody>
                    <a:bodyPr/>
                    <a:lstStyle/>
                    <a:p>
                      <a:r>
                        <a:rPr lang="en-US" dirty="0"/>
                        <a:t>4,355,725</a:t>
                      </a:r>
                    </a:p>
                  </a:txBody>
                  <a:tcPr/>
                </a:tc>
                <a:extLst>
                  <a:ext uri="{0D108BD9-81ED-4DB2-BD59-A6C34878D82A}">
                    <a16:rowId xmlns:a16="http://schemas.microsoft.com/office/drawing/2014/main" val="3399409834"/>
                  </a:ext>
                </a:extLst>
              </a:tr>
              <a:tr h="370840">
                <a:tc>
                  <a:txBody>
                    <a:bodyPr/>
                    <a:lstStyle/>
                    <a:p>
                      <a:r>
                        <a:rPr lang="en-US" dirty="0"/>
                        <a:t>Venice</a:t>
                      </a:r>
                    </a:p>
                  </a:txBody>
                  <a:tcPr/>
                </a:tc>
                <a:tc>
                  <a:txBody>
                    <a:bodyPr/>
                    <a:lstStyle/>
                    <a:p>
                      <a:r>
                        <a:rPr lang="en-US" dirty="0"/>
                        <a:t>258,685</a:t>
                      </a:r>
                    </a:p>
                  </a:txBody>
                  <a:tcPr/>
                </a:tc>
                <a:extLst>
                  <a:ext uri="{0D108BD9-81ED-4DB2-BD59-A6C34878D82A}">
                    <a16:rowId xmlns:a16="http://schemas.microsoft.com/office/drawing/2014/main" val="2222783974"/>
                  </a:ext>
                </a:extLst>
              </a:tr>
              <a:tr h="370840">
                <a:tc>
                  <a:txBody>
                    <a:bodyPr/>
                    <a:lstStyle/>
                    <a:p>
                      <a:r>
                        <a:rPr lang="en-US" dirty="0"/>
                        <a:t>Naples</a:t>
                      </a:r>
                    </a:p>
                  </a:txBody>
                  <a:tcPr/>
                </a:tc>
                <a:tc>
                  <a:txBody>
                    <a:bodyPr/>
                    <a:lstStyle/>
                    <a:p>
                      <a:r>
                        <a:rPr lang="en-US" dirty="0"/>
                        <a:t>3,115,320</a:t>
                      </a:r>
                    </a:p>
                  </a:txBody>
                  <a:tcPr/>
                </a:tc>
                <a:extLst>
                  <a:ext uri="{0D108BD9-81ED-4DB2-BD59-A6C34878D82A}">
                    <a16:rowId xmlns:a16="http://schemas.microsoft.com/office/drawing/2014/main" val="1205450389"/>
                  </a:ext>
                </a:extLst>
              </a:tr>
            </a:tbl>
          </a:graphicData>
        </a:graphic>
      </p:graphicFrame>
      <p:sp>
        <p:nvSpPr>
          <p:cNvPr id="7" name="TextBox 6">
            <a:extLst>
              <a:ext uri="{FF2B5EF4-FFF2-40B4-BE49-F238E27FC236}">
                <a16:creationId xmlns:a16="http://schemas.microsoft.com/office/drawing/2014/main" id="{0F70E82C-06BD-A895-EF25-18B400D1BF57}"/>
              </a:ext>
            </a:extLst>
          </p:cNvPr>
          <p:cNvSpPr txBox="1"/>
          <p:nvPr/>
        </p:nvSpPr>
        <p:spPr>
          <a:xfrm>
            <a:off x="8571411" y="2470286"/>
            <a:ext cx="3288080" cy="369332"/>
          </a:xfrm>
          <a:prstGeom prst="rect">
            <a:avLst/>
          </a:prstGeom>
          <a:noFill/>
        </p:spPr>
        <p:txBody>
          <a:bodyPr wrap="none" rtlCol="0">
            <a:spAutoFit/>
          </a:bodyPr>
          <a:lstStyle/>
          <a:p>
            <a:r>
              <a:rPr lang="en-US" dirty="0"/>
              <a:t>http://</a:t>
            </a:r>
            <a:r>
              <a:rPr lang="en-US" dirty="0" err="1"/>
              <a:t>dbpedia.org</a:t>
            </a:r>
            <a:r>
              <a:rPr lang="en-US" dirty="0"/>
              <a:t>/ontology/city</a:t>
            </a:r>
          </a:p>
        </p:txBody>
      </p:sp>
      <p:cxnSp>
        <p:nvCxnSpPr>
          <p:cNvPr id="9" name="Curved Connector 8">
            <a:extLst>
              <a:ext uri="{FF2B5EF4-FFF2-40B4-BE49-F238E27FC236}">
                <a16:creationId xmlns:a16="http://schemas.microsoft.com/office/drawing/2014/main" id="{EBF9BC2A-52FE-3C50-616A-AE6984D0F068}"/>
              </a:ext>
            </a:extLst>
          </p:cNvPr>
          <p:cNvCxnSpPr>
            <a:cxnSpLocks/>
            <a:stCxn id="6" idx="0"/>
            <a:endCxn id="7" idx="2"/>
          </p:cNvCxnSpPr>
          <p:nvPr/>
        </p:nvCxnSpPr>
        <p:spPr>
          <a:xfrm rot="5400000" flipH="1" flipV="1">
            <a:off x="9371180" y="2584729"/>
            <a:ext cx="589382" cy="1099160"/>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63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normAutofit/>
          </a:bodyPr>
          <a:lstStyle/>
          <a:p>
            <a:r>
              <a:rPr lang="en-US" sz="4000" dirty="0"/>
              <a:t>Dataset Annotation: Property Annotation</a:t>
            </a:r>
          </a:p>
        </p:txBody>
      </p:sp>
      <p:sp>
        <p:nvSpPr>
          <p:cNvPr id="2" name="Content Placeholder 1">
            <a:extLst>
              <a:ext uri="{FF2B5EF4-FFF2-40B4-BE49-F238E27FC236}">
                <a16:creationId xmlns:a16="http://schemas.microsoft.com/office/drawing/2014/main" id="{CF9CF327-8C81-DCF1-C8B3-2B2ED2E5CABA}"/>
              </a:ext>
            </a:extLst>
          </p:cNvPr>
          <p:cNvSpPr>
            <a:spLocks noGrp="1"/>
          </p:cNvSpPr>
          <p:nvPr>
            <p:ph sz="half" idx="1"/>
          </p:nvPr>
        </p:nvSpPr>
        <p:spPr/>
        <p:txBody>
          <a:bodyPr>
            <a:normAutofit fontScale="92500" lnSpcReduction="20000"/>
          </a:bodyPr>
          <a:lstStyle/>
          <a:p>
            <a:pPr marL="0" indent="0">
              <a:buNone/>
            </a:pPr>
            <a:r>
              <a:rPr lang="en-US" dirty="0"/>
              <a:t>Individual attributes can be annotated at different levels:</a:t>
            </a:r>
          </a:p>
          <a:p>
            <a:r>
              <a:rPr lang="en-US" dirty="0"/>
              <a:t>Literal types such as URLs, phone number can be inferred, for example from regular expressions.</a:t>
            </a:r>
          </a:p>
          <a:p>
            <a:r>
              <a:rPr lang="en-US" dirty="0"/>
              <a:t>Semantic types can be inferred from entity annotations or by directly matching with a knowledge base.</a:t>
            </a:r>
          </a:p>
          <a:p>
            <a:r>
              <a:rPr lang="en-US" dirty="0"/>
              <a:t>There may be iterative refinement of </a:t>
            </a:r>
            <a:r>
              <a:rPr lang="en-US" i="1" dirty="0"/>
              <a:t>entity</a:t>
            </a:r>
            <a:r>
              <a:rPr lang="en-US" dirty="0"/>
              <a:t>, </a:t>
            </a:r>
            <a:r>
              <a:rPr lang="en-US" i="1" dirty="0"/>
              <a:t>type</a:t>
            </a:r>
            <a:r>
              <a:rPr lang="en-US" dirty="0"/>
              <a:t> and </a:t>
            </a:r>
            <a:r>
              <a:rPr lang="en-US" i="1" dirty="0"/>
              <a:t>property</a:t>
            </a:r>
            <a:r>
              <a:rPr lang="en-US" dirty="0"/>
              <a:t> annotations, as none of them exist in isolation. </a:t>
            </a:r>
          </a:p>
        </p:txBody>
      </p:sp>
      <p:sp>
        <p:nvSpPr>
          <p:cNvPr id="3" name="Content Placeholder 2">
            <a:extLst>
              <a:ext uri="{FF2B5EF4-FFF2-40B4-BE49-F238E27FC236}">
                <a16:creationId xmlns:a16="http://schemas.microsoft.com/office/drawing/2014/main" id="{55E675ED-6C0D-55E7-ED5F-6DCFDFCB95D2}"/>
              </a:ext>
            </a:extLst>
          </p:cNvPr>
          <p:cNvSpPr>
            <a:spLocks noGrp="1"/>
          </p:cNvSpPr>
          <p:nvPr>
            <p:ph sz="half" idx="2"/>
          </p:nvPr>
        </p:nvSpPr>
        <p:spPr>
          <a:xfrm>
            <a:off x="6172200" y="1825625"/>
            <a:ext cx="5181600" cy="3840884"/>
          </a:xfrm>
        </p:spPr>
        <p:txBody>
          <a:bodyPr>
            <a:normAutofit fontScale="92500" lnSpcReduction="20000"/>
          </a:bodyPr>
          <a:lstStyle/>
          <a:p>
            <a:pPr marL="0" indent="0">
              <a:buNone/>
            </a:pPr>
            <a:r>
              <a:rPr lang="en-US" dirty="0"/>
              <a:t>In addition to annotating named entities, </a:t>
            </a:r>
            <a:r>
              <a:rPr lang="en-US" dirty="0" err="1"/>
              <a:t>Neumaier</a:t>
            </a:r>
            <a:r>
              <a:rPr lang="en-US" dirty="0"/>
              <a:t> </a:t>
            </a:r>
            <a:r>
              <a:rPr lang="en-US" i="1" dirty="0"/>
              <a:t>et al</a:t>
            </a:r>
            <a:r>
              <a:rPr lang="en-US" dirty="0"/>
              <a:t>., explored annotating numerical properties with properties from knowledge graphs (e.g., </a:t>
            </a:r>
            <a:r>
              <a:rPr lang="en-US" sz="2600" dirty="0" err="1">
                <a:latin typeface="Courier New" panose="02070309020205020404" pitchFamily="49" charset="0"/>
                <a:cs typeface="Courier New" panose="02070309020205020404" pitchFamily="49" charset="0"/>
              </a:rPr>
              <a:t>dbp:years</a:t>
            </a:r>
            <a:r>
              <a:rPr lang="en-US" dirty="0"/>
              <a:t>), considering:</a:t>
            </a:r>
          </a:p>
          <a:p>
            <a:r>
              <a:rPr lang="en-US" dirty="0"/>
              <a:t>Distance between numerical features (min/max value, mean, standard deviation).</a:t>
            </a:r>
          </a:p>
          <a:p>
            <a:r>
              <a:rPr lang="en-US" dirty="0"/>
              <a:t>Distribution similarity using Kolmogorov-Smirnov (KS) distance.</a:t>
            </a:r>
          </a:p>
        </p:txBody>
      </p:sp>
      <p:sp>
        <p:nvSpPr>
          <p:cNvPr id="11" name="TextBox 10">
            <a:extLst>
              <a:ext uri="{FF2B5EF4-FFF2-40B4-BE49-F238E27FC236}">
                <a16:creationId xmlns:a16="http://schemas.microsoft.com/office/drawing/2014/main" id="{BDEF0D12-93F5-39F3-C7A0-F66453C287AD}"/>
              </a:ext>
            </a:extLst>
          </p:cNvPr>
          <p:cNvSpPr txBox="1"/>
          <p:nvPr/>
        </p:nvSpPr>
        <p:spPr>
          <a:xfrm>
            <a:off x="6172199" y="5846544"/>
            <a:ext cx="5361709" cy="646331"/>
          </a:xfrm>
          <a:prstGeom prst="rect">
            <a:avLst/>
          </a:prstGeom>
          <a:noFill/>
          <a:ln w="12700">
            <a:solidFill>
              <a:schemeClr val="tx1"/>
            </a:solidFill>
          </a:ln>
        </p:spPr>
        <p:txBody>
          <a:bodyPr wrap="square" rtlCol="0">
            <a:spAutoFit/>
          </a:bodyPr>
          <a:lstStyle/>
          <a:p>
            <a:r>
              <a:rPr lang="en-US" dirty="0"/>
              <a:t>S. </a:t>
            </a:r>
            <a:r>
              <a:rPr lang="en-US" dirty="0" err="1"/>
              <a:t>Neumaier</a:t>
            </a:r>
            <a:r>
              <a:rPr lang="en-US" dirty="0"/>
              <a:t>, et al.: Multi-level Semantic Labelling of </a:t>
            </a:r>
          </a:p>
          <a:p>
            <a:r>
              <a:rPr lang="en-US" dirty="0"/>
              <a:t>Numerical Values. ISWC (1) 2016: 428-445</a:t>
            </a:r>
          </a:p>
        </p:txBody>
      </p:sp>
    </p:spTree>
    <p:extLst>
      <p:ext uri="{BB962C8B-B14F-4D97-AF65-F5344CB8AC3E}">
        <p14:creationId xmlns:p14="http://schemas.microsoft.com/office/powerpoint/2010/main" val="154637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6FA7F-10C4-5374-AF75-EC0FF8DE5D04}"/>
              </a:ext>
            </a:extLst>
          </p:cNvPr>
          <p:cNvSpPr>
            <a:spLocks noGrp="1"/>
          </p:cNvSpPr>
          <p:nvPr>
            <p:ph type="title"/>
          </p:nvPr>
        </p:nvSpPr>
        <p:spPr/>
        <p:txBody>
          <a:bodyPr/>
          <a:lstStyle/>
          <a:p>
            <a:r>
              <a:rPr lang="en-US" dirty="0"/>
              <a:t>Behind The Scenes: </a:t>
            </a:r>
            <a:r>
              <a:rPr lang="en-US" dirty="0" err="1"/>
              <a:t>TableMiner</a:t>
            </a:r>
            <a:r>
              <a:rPr lang="en-US" dirty="0"/>
              <a:t>+</a:t>
            </a:r>
          </a:p>
        </p:txBody>
      </p:sp>
      <p:sp>
        <p:nvSpPr>
          <p:cNvPr id="2" name="Content Placeholder 1">
            <a:extLst>
              <a:ext uri="{FF2B5EF4-FFF2-40B4-BE49-F238E27FC236}">
                <a16:creationId xmlns:a16="http://schemas.microsoft.com/office/drawing/2014/main" id="{7B00C16E-24E9-DAF7-4C50-1A6F6380AB0F}"/>
              </a:ext>
            </a:extLst>
          </p:cNvPr>
          <p:cNvSpPr>
            <a:spLocks noGrp="1"/>
          </p:cNvSpPr>
          <p:nvPr>
            <p:ph sz="half" idx="1"/>
          </p:nvPr>
        </p:nvSpPr>
        <p:spPr/>
        <p:txBody>
          <a:bodyPr>
            <a:normAutofit fontScale="92500" lnSpcReduction="20000"/>
          </a:bodyPr>
          <a:lstStyle/>
          <a:p>
            <a:r>
              <a:rPr lang="en-US" dirty="0" err="1"/>
              <a:t>TableMiner</a:t>
            </a:r>
            <a:r>
              <a:rPr lang="en-US" dirty="0"/>
              <a:t>+ iteratively combines several unsupervised table annotation tasks:</a:t>
            </a:r>
          </a:p>
          <a:p>
            <a:pPr lvl="1"/>
            <a:r>
              <a:rPr lang="en-US" dirty="0"/>
              <a:t>Subject column inference.</a:t>
            </a:r>
          </a:p>
          <a:p>
            <a:pPr lvl="1"/>
            <a:r>
              <a:rPr lang="en-US" dirty="0"/>
              <a:t>Entity annotation.</a:t>
            </a:r>
          </a:p>
          <a:p>
            <a:pPr lvl="1"/>
            <a:r>
              <a:rPr lang="en-US" dirty="0"/>
              <a:t>Property annotation.</a:t>
            </a:r>
          </a:p>
          <a:p>
            <a:pPr lvl="1"/>
            <a:r>
              <a:rPr lang="en-US" dirty="0"/>
              <a:t>Relation annotation.</a:t>
            </a:r>
          </a:p>
          <a:p>
            <a:r>
              <a:rPr lang="en-US" dirty="0"/>
              <a:t>From these, </a:t>
            </a:r>
            <a:r>
              <a:rPr lang="en-US" i="1" dirty="0"/>
              <a:t>relation annotation </a:t>
            </a:r>
            <a:r>
              <a:rPr lang="en-US" dirty="0"/>
              <a:t>infers the nature of the relationship between the </a:t>
            </a:r>
            <a:r>
              <a:rPr lang="en-US" i="1" dirty="0"/>
              <a:t>subject column </a:t>
            </a:r>
            <a:r>
              <a:rPr lang="en-US" dirty="0"/>
              <a:t>and other columns.</a:t>
            </a:r>
          </a:p>
          <a:p>
            <a:r>
              <a:rPr lang="en-US" dirty="0" err="1"/>
              <a:t>TableMiner</a:t>
            </a:r>
            <a:r>
              <a:rPr lang="en-US" dirty="0"/>
              <a:t>+ focuses on named entity columns.</a:t>
            </a:r>
          </a:p>
          <a:p>
            <a:pPr lvl="1"/>
            <a:endParaRPr lang="en-US" dirty="0"/>
          </a:p>
        </p:txBody>
      </p:sp>
      <p:sp>
        <p:nvSpPr>
          <p:cNvPr id="6" name="TextBox 5">
            <a:extLst>
              <a:ext uri="{FF2B5EF4-FFF2-40B4-BE49-F238E27FC236}">
                <a16:creationId xmlns:a16="http://schemas.microsoft.com/office/drawing/2014/main" id="{8CA55663-C36F-4C5C-A9DD-F0F54445C9E4}"/>
              </a:ext>
            </a:extLst>
          </p:cNvPr>
          <p:cNvSpPr txBox="1"/>
          <p:nvPr/>
        </p:nvSpPr>
        <p:spPr>
          <a:xfrm>
            <a:off x="6172199" y="5462311"/>
            <a:ext cx="5181599" cy="923330"/>
          </a:xfrm>
          <a:prstGeom prst="rect">
            <a:avLst/>
          </a:prstGeom>
          <a:noFill/>
          <a:ln w="12700">
            <a:solidFill>
              <a:schemeClr val="tx1"/>
            </a:solidFill>
          </a:ln>
        </p:spPr>
        <p:txBody>
          <a:bodyPr wrap="square" rtlCol="0">
            <a:spAutoFit/>
          </a:bodyPr>
          <a:lstStyle/>
          <a:p>
            <a:r>
              <a:rPr lang="en-US" dirty="0" err="1"/>
              <a:t>Ziqi</a:t>
            </a:r>
            <a:r>
              <a:rPr lang="en-US" dirty="0"/>
              <a:t> Zhang: Effective and efficient Semantic Table </a:t>
            </a:r>
          </a:p>
          <a:p>
            <a:r>
              <a:rPr lang="en-US" dirty="0"/>
              <a:t>Interpretation using </a:t>
            </a:r>
            <a:r>
              <a:rPr lang="en-US" dirty="0" err="1"/>
              <a:t>TableMiner</a:t>
            </a:r>
            <a:r>
              <a:rPr lang="en-US" dirty="0"/>
              <a:t>+. Semantic Web </a:t>
            </a:r>
          </a:p>
          <a:p>
            <a:r>
              <a:rPr lang="en-US" dirty="0"/>
              <a:t>8(6): 921-957 (2017)</a:t>
            </a:r>
          </a:p>
        </p:txBody>
      </p:sp>
      <p:graphicFrame>
        <p:nvGraphicFramePr>
          <p:cNvPr id="5" name="Diagram 4">
            <a:extLst>
              <a:ext uri="{FF2B5EF4-FFF2-40B4-BE49-F238E27FC236}">
                <a16:creationId xmlns:a16="http://schemas.microsoft.com/office/drawing/2014/main" id="{0136C6CC-3102-460D-AB40-C0CC35C616C5}"/>
              </a:ext>
            </a:extLst>
          </p:cNvPr>
          <p:cNvGraphicFramePr/>
          <p:nvPr>
            <p:extLst>
              <p:ext uri="{D42A27DB-BD31-4B8C-83A1-F6EECF244321}">
                <p14:modId xmlns:p14="http://schemas.microsoft.com/office/powerpoint/2010/main" val="473720053"/>
              </p:ext>
            </p:extLst>
          </p:nvPr>
        </p:nvGraphicFramePr>
        <p:xfrm>
          <a:off x="6730998" y="1440983"/>
          <a:ext cx="4064000" cy="4312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970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E518-DCDE-79BF-D12F-8FD5E3814D0C}"/>
              </a:ext>
            </a:extLst>
          </p:cNvPr>
          <p:cNvSpPr>
            <a:spLocks noGrp="1"/>
          </p:cNvSpPr>
          <p:nvPr>
            <p:ph type="title"/>
          </p:nvPr>
        </p:nvSpPr>
        <p:spPr/>
        <p:txBody>
          <a:bodyPr>
            <a:normAutofit/>
          </a:bodyPr>
          <a:lstStyle/>
          <a:p>
            <a:r>
              <a:rPr lang="en-US" sz="3600" dirty="0"/>
              <a:t>Behind The Scenes: Subject Column in </a:t>
            </a:r>
            <a:r>
              <a:rPr lang="en-US" sz="3600" dirty="0" err="1"/>
              <a:t>TableMiner</a:t>
            </a:r>
            <a:r>
              <a:rPr lang="en-US" sz="3600"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324306-EB40-D091-D370-3AB6DF723DF5}"/>
                  </a:ext>
                </a:extLst>
              </p:cNvPr>
              <p:cNvSpPr>
                <a:spLocks noGrp="1"/>
              </p:cNvSpPr>
              <p:nvPr>
                <p:ph sz="half" idx="1"/>
              </p:nvPr>
            </p:nvSpPr>
            <p:spPr/>
            <p:txBody>
              <a:bodyPr/>
              <a:lstStyle/>
              <a:p>
                <a:r>
                  <a:rPr lang="en-US" dirty="0"/>
                  <a:t>TableMiner+ combines the evidence in the table to rank candidate subject columns.</a:t>
                </a:r>
              </a:p>
              <a:p>
                <a:r>
                  <a:rPr lang="en-US" dirty="0"/>
                  <a:t>All subject column candidates contain Named Entities (NE).</a:t>
                </a:r>
              </a:p>
              <a:p>
                <a:r>
                  <a:rPr lang="en-US" dirty="0"/>
                  <a:t>Candidate subject columns </a:t>
                </a:r>
                <a14:m>
                  <m:oMath xmlns:m="http://schemas.openxmlformats.org/officeDocument/2006/math">
                    <m:r>
                      <a:rPr lang="en-GB" i="1" smtClean="0">
                        <a:latin typeface="Cambria Math" panose="02040503050406030204" pitchFamily="18" charset="0"/>
                      </a:rPr>
                      <m:t>𝑐</m:t>
                    </m:r>
                    <m:r>
                      <a:rPr lang="en-GB" b="0" i="1" smtClean="0">
                        <a:latin typeface="Cambria Math" panose="02040503050406030204" pitchFamily="18" charset="0"/>
                      </a:rPr>
                      <m:t> </m:t>
                    </m:r>
                  </m:oMath>
                </a14:m>
                <a:r>
                  <a:rPr lang="en-US" dirty="0"/>
                  <a:t>are given a score as follows, for normalized evidence scores:</a:t>
                </a:r>
              </a:p>
              <a:p>
                <a:r>
                  <a:rPr lang="en-US" sz="2400" dirty="0"/>
                  <a:t>s</a:t>
                </a:r>
                <a14:m>
                  <m:oMath xmlns:m="http://schemas.openxmlformats.org/officeDocument/2006/math">
                    <m:r>
                      <a:rPr lang="en-US" sz="2400" i="1" dirty="0" smtClean="0">
                        <a:latin typeface="Cambria Math" panose="02040503050406030204" pitchFamily="18" charset="0"/>
                      </a:rPr>
                      <m:t>𝑐</m:t>
                    </m:r>
                    <m:r>
                      <a:rPr lang="en-US" sz="2400" i="1" dirty="0" smtClean="0">
                        <a:latin typeface="Cambria Math" panose="02040503050406030204" pitchFamily="18" charset="0"/>
                      </a:rPr>
                      <m:t>(</m:t>
                    </m:r>
                    <m:r>
                      <a:rPr lang="en-GB" sz="2400" b="0" i="1" dirty="0" smtClean="0">
                        <a:latin typeface="Cambria Math" panose="02040503050406030204" pitchFamily="18" charset="0"/>
                      </a:rPr>
                      <m:t>𝑐</m:t>
                    </m:r>
                    <m:r>
                      <a:rPr lang="en-US" sz="2400" i="1" dirty="0" smtClean="0">
                        <a:latin typeface="Cambria Math" panose="02040503050406030204" pitchFamily="18" charset="0"/>
                      </a:rPr>
                      <m:t>) = </m:t>
                    </m:r>
                    <m:f>
                      <m:fPr>
                        <m:ctrlPr>
                          <a:rPr lang="en-US" sz="2400" i="1" smtClean="0">
                            <a:latin typeface="Cambria Math" panose="02040503050406030204" pitchFamily="18" charset="0"/>
                          </a:rPr>
                        </m:ctrlPr>
                      </m:fPr>
                      <m:num>
                        <m:r>
                          <a:rPr lang="en-GB" sz="2400" b="0" i="1" smtClean="0">
                            <a:latin typeface="Cambria Math" panose="02040503050406030204" pitchFamily="18" charset="0"/>
                          </a:rPr>
                          <m:t>𝑢𝑐</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𝑐</m:t>
                            </m:r>
                          </m:e>
                        </m:d>
                        <m:r>
                          <a:rPr lang="en-GB" sz="2400" b="0" i="1" smtClean="0">
                            <a:latin typeface="Cambria Math" panose="02040503050406030204" pitchFamily="18" charset="0"/>
                          </a:rPr>
                          <m:t>+2</m:t>
                        </m:r>
                        <m:d>
                          <m:dPr>
                            <m:ctrlPr>
                              <a:rPr lang="en-GB" sz="2400" i="1">
                                <a:latin typeface="Cambria Math" panose="02040503050406030204" pitchFamily="18" charset="0"/>
                              </a:rPr>
                            </m:ctrlPr>
                          </m:dPr>
                          <m:e>
                            <m:r>
                              <a:rPr lang="en-GB" sz="2400" i="1">
                                <a:latin typeface="Cambria Math" panose="02040503050406030204" pitchFamily="18" charset="0"/>
                              </a:rPr>
                              <m:t>𝑐𝑚</m:t>
                            </m:r>
                            <m:r>
                              <a:rPr lang="en-GB" sz="2400" b="0" i="1" smtClean="0">
                                <a:latin typeface="Cambria Math" panose="02040503050406030204" pitchFamily="18" charset="0"/>
                              </a:rPr>
                              <m:t>(</m:t>
                            </m:r>
                            <m:r>
                              <a:rPr lang="en-GB" sz="2400" b="0" i="1" smtClean="0">
                                <a:latin typeface="Cambria Math" panose="02040503050406030204" pitchFamily="18" charset="0"/>
                              </a:rPr>
                              <m:t>𝑐</m:t>
                            </m:r>
                          </m:e>
                        </m:d>
                        <m:r>
                          <a:rPr lang="en-GB" sz="2400" b="0" i="1" smtClean="0">
                            <a:latin typeface="Cambria Math" panose="02040503050406030204" pitchFamily="18" charset="0"/>
                          </a:rPr>
                          <m:t>+</m:t>
                        </m:r>
                        <m:r>
                          <a:rPr lang="en-GB" sz="2400" b="0" i="1" smtClean="0">
                            <a:latin typeface="Cambria Math" panose="02040503050406030204" pitchFamily="18" charset="0"/>
                          </a:rPr>
                          <m:t>𝑤𝑠</m:t>
                        </m:r>
                        <m:r>
                          <a:rPr lang="en-GB" sz="2400" b="0" i="1" smtClean="0">
                            <a:latin typeface="Cambria Math" panose="02040503050406030204" pitchFamily="18" charset="0"/>
                          </a:rPr>
                          <m:t>(</m:t>
                        </m:r>
                        <m:r>
                          <a:rPr lang="en-GB" sz="2400" b="0" i="1" smtClean="0">
                            <a:latin typeface="Cambria Math" panose="02040503050406030204" pitchFamily="18" charset="0"/>
                          </a:rPr>
                          <m:t>𝑐</m:t>
                        </m:r>
                        <m:r>
                          <a:rPr lang="en-GB" sz="2400" b="0" i="1" smtClean="0">
                            <a:latin typeface="Cambria Math" panose="02040503050406030204" pitchFamily="18" charset="0"/>
                          </a:rPr>
                          <m:t>))−</m:t>
                        </m:r>
                        <m:r>
                          <a:rPr lang="en-GB" sz="2400" b="0" i="1" smtClean="0">
                            <a:latin typeface="Cambria Math" panose="02040503050406030204" pitchFamily="18" charset="0"/>
                          </a:rPr>
                          <m:t>𝑒𝑚𝑐</m:t>
                        </m:r>
                        <m:r>
                          <a:rPr lang="en-GB" sz="2400" b="0" i="1" smtClean="0">
                            <a:latin typeface="Cambria Math" panose="02040503050406030204" pitchFamily="18" charset="0"/>
                          </a:rPr>
                          <m:t>(</m:t>
                        </m:r>
                        <m:r>
                          <a:rPr lang="en-GB" sz="2400" b="0" i="1" smtClean="0">
                            <a:latin typeface="Cambria Math" panose="02040503050406030204" pitchFamily="18" charset="0"/>
                          </a:rPr>
                          <m:t>𝑐</m:t>
                        </m:r>
                        <m:r>
                          <a:rPr lang="en-GB" sz="2400" b="0" i="1" smtClean="0">
                            <a:latin typeface="Cambria Math" panose="02040503050406030204" pitchFamily="18" charset="0"/>
                          </a:rPr>
                          <m:t>)</m:t>
                        </m:r>
                      </m:num>
                      <m:den>
                        <m:rad>
                          <m:radPr>
                            <m:degHide m:val="on"/>
                            <m:ctrlPr>
                              <a:rPr lang="en-US" sz="2400" i="1" smtClean="0">
                                <a:latin typeface="Cambria Math" panose="02040503050406030204" pitchFamily="18" charset="0"/>
                              </a:rPr>
                            </m:ctrlPr>
                          </m:radPr>
                          <m:deg/>
                          <m:e>
                            <m:r>
                              <a:rPr lang="en-GB" sz="2400" b="0" i="1" smtClean="0">
                                <a:latin typeface="Cambria Math" panose="02040503050406030204" pitchFamily="18" charset="0"/>
                              </a:rPr>
                              <m:t>𝑑𝑓</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𝑐</m:t>
                                </m:r>
                              </m:e>
                            </m:d>
                            <m:r>
                              <a:rPr lang="en-GB" sz="2400" b="0" i="1" smtClean="0">
                                <a:latin typeface="Cambria Math" panose="02040503050406030204" pitchFamily="18" charset="0"/>
                              </a:rPr>
                              <m:t>+1</m:t>
                            </m:r>
                          </m:e>
                        </m:rad>
                      </m:den>
                    </m:f>
                  </m:oMath>
                </a14:m>
                <a:endParaRPr lang="en-US" dirty="0"/>
              </a:p>
            </p:txBody>
          </p:sp>
        </mc:Choice>
        <mc:Fallback xmlns="">
          <p:sp>
            <p:nvSpPr>
              <p:cNvPr id="3" name="Content Placeholder 2">
                <a:extLst>
                  <a:ext uri="{FF2B5EF4-FFF2-40B4-BE49-F238E27FC236}">
                    <a16:creationId xmlns:a16="http://schemas.microsoft.com/office/drawing/2014/main" id="{B0324306-EB40-D091-D370-3AB6DF723DF5}"/>
                  </a:ext>
                </a:extLst>
              </p:cNvPr>
              <p:cNvSpPr>
                <a:spLocks noGrp="1" noRot="1" noChangeAspect="1" noMove="1" noResize="1" noEditPoints="1" noAdjustHandles="1" noChangeArrowheads="1" noChangeShapeType="1" noTextEdit="1"/>
              </p:cNvSpPr>
              <p:nvPr>
                <p:ph sz="half" idx="1"/>
              </p:nvPr>
            </p:nvSpPr>
            <p:spPr>
              <a:blipFill>
                <a:blip r:embed="rId2"/>
                <a:stretch>
                  <a:fillRect l="-2200" t="-2326" r="-2200"/>
                </a:stretch>
              </a:blipFill>
            </p:spPr>
            <p:txBody>
              <a:bodyPr/>
              <a:lstStyle/>
              <a:p>
                <a:r>
                  <a:rPr lang="en-US">
                    <a:noFill/>
                  </a:rPr>
                  <a:t> </a:t>
                </a:r>
              </a:p>
            </p:txBody>
          </p:sp>
        </mc:Fallback>
      </mc:AlternateContent>
      <p:graphicFrame>
        <p:nvGraphicFramePr>
          <p:cNvPr id="6" name="Content Placeholder 5">
            <a:extLst>
              <a:ext uri="{FF2B5EF4-FFF2-40B4-BE49-F238E27FC236}">
                <a16:creationId xmlns:a16="http://schemas.microsoft.com/office/drawing/2014/main" id="{4100269B-85B5-579C-CD0D-6546B99D4E07}"/>
              </a:ext>
            </a:extLst>
          </p:cNvPr>
          <p:cNvGraphicFramePr>
            <a:graphicFrameLocks noGrp="1"/>
          </p:cNvGraphicFramePr>
          <p:nvPr>
            <p:ph sz="half" idx="2"/>
            <p:extLst>
              <p:ext uri="{D42A27DB-BD31-4B8C-83A1-F6EECF244321}">
                <p14:modId xmlns:p14="http://schemas.microsoft.com/office/powerpoint/2010/main" val="2030566995"/>
              </p:ext>
            </p:extLst>
          </p:nvPr>
        </p:nvGraphicFramePr>
        <p:xfrm>
          <a:off x="6172200" y="1825625"/>
          <a:ext cx="5181600" cy="3312160"/>
        </p:xfrm>
        <a:graphic>
          <a:graphicData uri="http://schemas.openxmlformats.org/drawingml/2006/table">
            <a:tbl>
              <a:tblPr firstRow="1" bandRow="1">
                <a:tableStyleId>{5C22544A-7EE6-4342-B048-85BDC9FD1C3A}</a:tableStyleId>
              </a:tblPr>
              <a:tblGrid>
                <a:gridCol w="1563914">
                  <a:extLst>
                    <a:ext uri="{9D8B030D-6E8A-4147-A177-3AD203B41FA5}">
                      <a16:colId xmlns:a16="http://schemas.microsoft.com/office/drawing/2014/main" val="148560350"/>
                    </a:ext>
                  </a:extLst>
                </a:gridCol>
                <a:gridCol w="3617686">
                  <a:extLst>
                    <a:ext uri="{9D8B030D-6E8A-4147-A177-3AD203B41FA5}">
                      <a16:colId xmlns:a16="http://schemas.microsoft.com/office/drawing/2014/main" val="3266387820"/>
                    </a:ext>
                  </a:extLst>
                </a:gridCol>
              </a:tblGrid>
              <a:tr h="370840">
                <a:tc>
                  <a:txBody>
                    <a:bodyPr/>
                    <a:lstStyle/>
                    <a:p>
                      <a:r>
                        <a:rPr lang="en-US" dirty="0"/>
                        <a:t>Notation</a:t>
                      </a:r>
                    </a:p>
                  </a:txBody>
                  <a:tcPr/>
                </a:tc>
                <a:tc>
                  <a:txBody>
                    <a:bodyPr/>
                    <a:lstStyle/>
                    <a:p>
                      <a:r>
                        <a:rPr lang="en-US" dirty="0"/>
                        <a:t>Feature</a:t>
                      </a:r>
                    </a:p>
                  </a:txBody>
                  <a:tcPr/>
                </a:tc>
                <a:extLst>
                  <a:ext uri="{0D108BD9-81ED-4DB2-BD59-A6C34878D82A}">
                    <a16:rowId xmlns:a16="http://schemas.microsoft.com/office/drawing/2014/main" val="1635567713"/>
                  </a:ext>
                </a:extLst>
              </a:tr>
              <a:tr h="370840">
                <a:tc>
                  <a:txBody>
                    <a:bodyPr/>
                    <a:lstStyle/>
                    <a:p>
                      <a:r>
                        <a:rPr lang="en-US" dirty="0" err="1"/>
                        <a:t>emc</a:t>
                      </a:r>
                      <a:endParaRPr lang="en-US" dirty="0"/>
                    </a:p>
                  </a:txBody>
                  <a:tcPr/>
                </a:tc>
                <a:tc>
                  <a:txBody>
                    <a:bodyPr/>
                    <a:lstStyle/>
                    <a:p>
                      <a:r>
                        <a:rPr lang="en-US" dirty="0"/>
                        <a:t>Fraction of empty cells</a:t>
                      </a:r>
                    </a:p>
                  </a:txBody>
                  <a:tcPr/>
                </a:tc>
                <a:extLst>
                  <a:ext uri="{0D108BD9-81ED-4DB2-BD59-A6C34878D82A}">
                    <a16:rowId xmlns:a16="http://schemas.microsoft.com/office/drawing/2014/main" val="155877802"/>
                  </a:ext>
                </a:extLst>
              </a:tr>
              <a:tr h="370840">
                <a:tc>
                  <a:txBody>
                    <a:bodyPr/>
                    <a:lstStyle/>
                    <a:p>
                      <a:r>
                        <a:rPr lang="en-US" dirty="0" err="1"/>
                        <a:t>uc</a:t>
                      </a:r>
                      <a:endParaRPr lang="en-US" dirty="0"/>
                    </a:p>
                  </a:txBody>
                  <a:tcPr/>
                </a:tc>
                <a:tc>
                  <a:txBody>
                    <a:bodyPr/>
                    <a:lstStyle/>
                    <a:p>
                      <a:r>
                        <a:rPr lang="en-US" dirty="0"/>
                        <a:t>Fraction of cells with unique content</a:t>
                      </a:r>
                    </a:p>
                  </a:txBody>
                  <a:tcPr/>
                </a:tc>
                <a:extLst>
                  <a:ext uri="{0D108BD9-81ED-4DB2-BD59-A6C34878D82A}">
                    <a16:rowId xmlns:a16="http://schemas.microsoft.com/office/drawing/2014/main" val="746982570"/>
                  </a:ext>
                </a:extLst>
              </a:tr>
              <a:tr h="370840">
                <a:tc>
                  <a:txBody>
                    <a:bodyPr/>
                    <a:lstStyle/>
                    <a:p>
                      <a:r>
                        <a:rPr lang="en-US" dirty="0" err="1"/>
                        <a:t>df</a:t>
                      </a:r>
                      <a:endParaRPr lang="en-US" dirty="0"/>
                    </a:p>
                  </a:txBody>
                  <a:tcPr/>
                </a:tc>
                <a:tc>
                  <a:txBody>
                    <a:bodyPr/>
                    <a:lstStyle/>
                    <a:p>
                      <a:r>
                        <a:rPr lang="en-US" dirty="0"/>
                        <a:t>Distance from first NE column</a:t>
                      </a:r>
                    </a:p>
                  </a:txBody>
                  <a:tcPr/>
                </a:tc>
                <a:extLst>
                  <a:ext uri="{0D108BD9-81ED-4DB2-BD59-A6C34878D82A}">
                    <a16:rowId xmlns:a16="http://schemas.microsoft.com/office/drawing/2014/main" val="53828483"/>
                  </a:ext>
                </a:extLst>
              </a:tr>
              <a:tr h="370840">
                <a:tc>
                  <a:txBody>
                    <a:bodyPr/>
                    <a:lstStyle/>
                    <a:p>
                      <a:r>
                        <a:rPr lang="en-US" dirty="0"/>
                        <a:t>cm</a:t>
                      </a:r>
                    </a:p>
                  </a:txBody>
                  <a:tcPr/>
                </a:tc>
                <a:tc>
                  <a:txBody>
                    <a:bodyPr/>
                    <a:lstStyle/>
                    <a:p>
                      <a:r>
                        <a:rPr lang="en-US" dirty="0"/>
                        <a:t>Context match score: frequency of header words in values</a:t>
                      </a:r>
                    </a:p>
                  </a:txBody>
                  <a:tcPr/>
                </a:tc>
                <a:extLst>
                  <a:ext uri="{0D108BD9-81ED-4DB2-BD59-A6C34878D82A}">
                    <a16:rowId xmlns:a16="http://schemas.microsoft.com/office/drawing/2014/main" val="2809605832"/>
                  </a:ext>
                </a:extLst>
              </a:tr>
              <a:tr h="370840">
                <a:tc>
                  <a:txBody>
                    <a:bodyPr/>
                    <a:lstStyle/>
                    <a:p>
                      <a:r>
                        <a:rPr lang="en-US" dirty="0" err="1"/>
                        <a:t>ws</a:t>
                      </a:r>
                      <a:endParaRPr lang="en-US" dirty="0"/>
                    </a:p>
                  </a:txBody>
                  <a:tcPr/>
                </a:tc>
                <a:tc>
                  <a:txBody>
                    <a:bodyPr/>
                    <a:lstStyle/>
                    <a:p>
                      <a:r>
                        <a:rPr lang="en-US" dirty="0"/>
                        <a:t>Web search score: for each row, the frequency of words from this column in a search involving the words from all columns.</a:t>
                      </a:r>
                    </a:p>
                  </a:txBody>
                  <a:tcPr/>
                </a:tc>
                <a:extLst>
                  <a:ext uri="{0D108BD9-81ED-4DB2-BD59-A6C34878D82A}">
                    <a16:rowId xmlns:a16="http://schemas.microsoft.com/office/drawing/2014/main" val="55719126"/>
                  </a:ext>
                </a:extLst>
              </a:tr>
            </a:tbl>
          </a:graphicData>
        </a:graphic>
      </p:graphicFrame>
    </p:spTree>
    <p:extLst>
      <p:ext uri="{BB962C8B-B14F-4D97-AF65-F5344CB8AC3E}">
        <p14:creationId xmlns:p14="http://schemas.microsoft.com/office/powerpoint/2010/main" val="34627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E518-DCDE-79BF-D12F-8FD5E3814D0C}"/>
              </a:ext>
            </a:extLst>
          </p:cNvPr>
          <p:cNvSpPr>
            <a:spLocks noGrp="1"/>
          </p:cNvSpPr>
          <p:nvPr>
            <p:ph type="title"/>
          </p:nvPr>
        </p:nvSpPr>
        <p:spPr/>
        <p:txBody>
          <a:bodyPr>
            <a:normAutofit/>
          </a:bodyPr>
          <a:lstStyle/>
          <a:p>
            <a:r>
              <a:rPr lang="en-US" sz="3200" dirty="0"/>
              <a:t>Behind The Scenes: Column Annotation in </a:t>
            </a:r>
            <a:r>
              <a:rPr lang="en-US" sz="3200" dirty="0" err="1"/>
              <a:t>TableMiner</a:t>
            </a:r>
            <a:r>
              <a:rPr lang="en-US" sz="3200" dirty="0"/>
              <a:t>+ </a:t>
            </a:r>
          </a:p>
        </p:txBody>
      </p:sp>
      <p:sp>
        <p:nvSpPr>
          <p:cNvPr id="3" name="Content Placeholder 2">
            <a:extLst>
              <a:ext uri="{FF2B5EF4-FFF2-40B4-BE49-F238E27FC236}">
                <a16:creationId xmlns:a16="http://schemas.microsoft.com/office/drawing/2014/main" id="{B0324306-EB40-D091-D370-3AB6DF723DF5}"/>
              </a:ext>
            </a:extLst>
          </p:cNvPr>
          <p:cNvSpPr>
            <a:spLocks noGrp="1"/>
          </p:cNvSpPr>
          <p:nvPr>
            <p:ph sz="half" idx="1"/>
          </p:nvPr>
        </p:nvSpPr>
        <p:spPr/>
        <p:txBody>
          <a:bodyPr>
            <a:normAutofit fontScale="77500" lnSpcReduction="20000"/>
          </a:bodyPr>
          <a:lstStyle/>
          <a:p>
            <a:r>
              <a:rPr lang="en-US" dirty="0"/>
              <a:t>Initial column annotation is based on the annotations of entities in the column.</a:t>
            </a:r>
          </a:p>
          <a:p>
            <a:r>
              <a:rPr lang="en-US" dirty="0"/>
              <a:t>The selected annotation for a column depends on annotations of sampled rows and the table’s context (e.g., caption for web tables). </a:t>
            </a:r>
          </a:p>
          <a:p>
            <a:r>
              <a:rPr lang="en-US" dirty="0" err="1"/>
              <a:t>TableMiner</a:t>
            </a:r>
            <a:r>
              <a:rPr lang="en-US" dirty="0"/>
              <a:t>+ samples rows until adding new rows has little impact on the candidate annotations.</a:t>
            </a:r>
          </a:p>
          <a:p>
            <a:r>
              <a:rPr lang="en-US" dirty="0"/>
              <a:t>When all columns have been annotated, the weights of all candidate concepts are updated based on concepts in other columns, and column annotations recomputed.  This process then iterates until stable.</a:t>
            </a:r>
          </a:p>
        </p:txBody>
      </p:sp>
      <p:graphicFrame>
        <p:nvGraphicFramePr>
          <p:cNvPr id="18" name="Table 17">
            <a:extLst>
              <a:ext uri="{FF2B5EF4-FFF2-40B4-BE49-F238E27FC236}">
                <a16:creationId xmlns:a16="http://schemas.microsoft.com/office/drawing/2014/main" id="{02054903-4DE4-3B30-3296-A038A805FF2F}"/>
              </a:ext>
            </a:extLst>
          </p:cNvPr>
          <p:cNvGraphicFramePr>
            <a:graphicFrameLocks noGrp="1"/>
          </p:cNvGraphicFramePr>
          <p:nvPr>
            <p:extLst>
              <p:ext uri="{D42A27DB-BD31-4B8C-83A1-F6EECF244321}">
                <p14:modId xmlns:p14="http://schemas.microsoft.com/office/powerpoint/2010/main" val="1990869645"/>
              </p:ext>
            </p:extLst>
          </p:nvPr>
        </p:nvGraphicFramePr>
        <p:xfrm>
          <a:off x="6278854" y="2443523"/>
          <a:ext cx="1143000" cy="1483360"/>
        </p:xfrm>
        <a:graphic>
          <a:graphicData uri="http://schemas.openxmlformats.org/drawingml/2006/table">
            <a:tbl>
              <a:tblPr firstRow="1" bandRow="1">
                <a:tableStyleId>{21E4AEA4-8DFA-4A89-87EB-49C32662AFE0}</a:tableStyleId>
              </a:tblPr>
              <a:tblGrid>
                <a:gridCol w="1143000">
                  <a:extLst>
                    <a:ext uri="{9D8B030D-6E8A-4147-A177-3AD203B41FA5}">
                      <a16:colId xmlns:a16="http://schemas.microsoft.com/office/drawing/2014/main" val="1419681250"/>
                    </a:ext>
                  </a:extLst>
                </a:gridCol>
              </a:tblGrid>
              <a:tr h="370840">
                <a:tc>
                  <a:txBody>
                    <a:bodyPr/>
                    <a:lstStyle/>
                    <a:p>
                      <a:r>
                        <a:rPr lang="it-IT" dirty="0"/>
                        <a:t>Città</a:t>
                      </a:r>
                      <a:endParaRPr lang="en-US" dirty="0"/>
                    </a:p>
                  </a:txBody>
                  <a:tcPr/>
                </a:tc>
                <a:extLst>
                  <a:ext uri="{0D108BD9-81ED-4DB2-BD59-A6C34878D82A}">
                    <a16:rowId xmlns:a16="http://schemas.microsoft.com/office/drawing/2014/main" val="3817390263"/>
                  </a:ext>
                </a:extLst>
              </a:tr>
              <a:tr h="370840">
                <a:tc>
                  <a:txBody>
                    <a:bodyPr/>
                    <a:lstStyle/>
                    <a:p>
                      <a:r>
                        <a:rPr lang="en-US" dirty="0"/>
                        <a:t>Rome</a:t>
                      </a:r>
                    </a:p>
                  </a:txBody>
                  <a:tcPr/>
                </a:tc>
                <a:extLst>
                  <a:ext uri="{0D108BD9-81ED-4DB2-BD59-A6C34878D82A}">
                    <a16:rowId xmlns:a16="http://schemas.microsoft.com/office/drawing/2014/main" val="3089211176"/>
                  </a:ext>
                </a:extLst>
              </a:tr>
              <a:tr h="370840">
                <a:tc>
                  <a:txBody>
                    <a:bodyPr/>
                    <a:lstStyle/>
                    <a:p>
                      <a:r>
                        <a:rPr lang="en-US" dirty="0"/>
                        <a:t>Venice</a:t>
                      </a:r>
                    </a:p>
                  </a:txBody>
                  <a:tcPr/>
                </a:tc>
                <a:extLst>
                  <a:ext uri="{0D108BD9-81ED-4DB2-BD59-A6C34878D82A}">
                    <a16:rowId xmlns:a16="http://schemas.microsoft.com/office/drawing/2014/main" val="256770671"/>
                  </a:ext>
                </a:extLst>
              </a:tr>
              <a:tr h="370840">
                <a:tc>
                  <a:txBody>
                    <a:bodyPr/>
                    <a:lstStyle/>
                    <a:p>
                      <a:r>
                        <a:rPr lang="en-US" dirty="0"/>
                        <a:t>Naples</a:t>
                      </a:r>
                    </a:p>
                  </a:txBody>
                  <a:tcPr/>
                </a:tc>
                <a:extLst>
                  <a:ext uri="{0D108BD9-81ED-4DB2-BD59-A6C34878D82A}">
                    <a16:rowId xmlns:a16="http://schemas.microsoft.com/office/drawing/2014/main" val="301277775"/>
                  </a:ext>
                </a:extLst>
              </a:tr>
            </a:tbl>
          </a:graphicData>
        </a:graphic>
      </p:graphicFrame>
      <p:sp>
        <p:nvSpPr>
          <p:cNvPr id="19" name="TextBox 18">
            <a:extLst>
              <a:ext uri="{FF2B5EF4-FFF2-40B4-BE49-F238E27FC236}">
                <a16:creationId xmlns:a16="http://schemas.microsoft.com/office/drawing/2014/main" id="{E29E3FC5-AAA2-5165-FF59-AE6C4B44B51D}"/>
              </a:ext>
            </a:extLst>
          </p:cNvPr>
          <p:cNvSpPr txBox="1"/>
          <p:nvPr/>
        </p:nvSpPr>
        <p:spPr>
          <a:xfrm>
            <a:off x="9114707" y="1825625"/>
            <a:ext cx="1358064" cy="369332"/>
          </a:xfrm>
          <a:prstGeom prst="rect">
            <a:avLst/>
          </a:prstGeom>
          <a:noFill/>
        </p:spPr>
        <p:txBody>
          <a:bodyPr wrap="none" rtlCol="0">
            <a:spAutoFit/>
          </a:bodyPr>
          <a:lstStyle/>
          <a:p>
            <a:r>
              <a:rPr lang="en-US" dirty="0" err="1"/>
              <a:t>DBpedia</a:t>
            </a:r>
            <a:r>
              <a:rPr lang="en-US" dirty="0"/>
              <a:t> URI</a:t>
            </a:r>
          </a:p>
        </p:txBody>
      </p:sp>
      <p:sp>
        <p:nvSpPr>
          <p:cNvPr id="20" name="TextBox 19">
            <a:extLst>
              <a:ext uri="{FF2B5EF4-FFF2-40B4-BE49-F238E27FC236}">
                <a16:creationId xmlns:a16="http://schemas.microsoft.com/office/drawing/2014/main" id="{2366908E-6ADA-199B-C77E-A70E54A9EDFD}"/>
              </a:ext>
            </a:extLst>
          </p:cNvPr>
          <p:cNvSpPr txBox="1"/>
          <p:nvPr/>
        </p:nvSpPr>
        <p:spPr>
          <a:xfrm>
            <a:off x="8045632" y="2691588"/>
            <a:ext cx="3775585" cy="369332"/>
          </a:xfrm>
          <a:prstGeom prst="rect">
            <a:avLst/>
          </a:prstGeom>
          <a:noFill/>
        </p:spPr>
        <p:txBody>
          <a:bodyPr wrap="none" rtlCol="0">
            <a:spAutoFit/>
          </a:bodyPr>
          <a:lstStyle/>
          <a:p>
            <a:r>
              <a:rPr lang="en-US" dirty="0"/>
              <a:t>https://</a:t>
            </a:r>
            <a:r>
              <a:rPr lang="en-US" dirty="0" err="1"/>
              <a:t>dbpedia.org</a:t>
            </a:r>
            <a:r>
              <a:rPr lang="en-US" dirty="0"/>
              <a:t>/ontology/capital</a:t>
            </a:r>
          </a:p>
        </p:txBody>
      </p:sp>
      <p:cxnSp>
        <p:nvCxnSpPr>
          <p:cNvPr id="22" name="Curved Connector 21">
            <a:extLst>
              <a:ext uri="{FF2B5EF4-FFF2-40B4-BE49-F238E27FC236}">
                <a16:creationId xmlns:a16="http://schemas.microsoft.com/office/drawing/2014/main" id="{0A959B4C-C7CB-D773-6426-A3A6F29F7CD3}"/>
              </a:ext>
            </a:extLst>
          </p:cNvPr>
          <p:cNvCxnSpPr>
            <a:cxnSpLocks/>
            <a:endCxn id="20" idx="1"/>
          </p:cNvCxnSpPr>
          <p:nvPr/>
        </p:nvCxnSpPr>
        <p:spPr>
          <a:xfrm flipV="1">
            <a:off x="7159286" y="2876254"/>
            <a:ext cx="886346" cy="124158"/>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D7C1DB8-10E0-36E5-018B-F6B0259F8F57}"/>
              </a:ext>
            </a:extLst>
          </p:cNvPr>
          <p:cNvSpPr txBox="1"/>
          <p:nvPr/>
        </p:nvSpPr>
        <p:spPr>
          <a:xfrm>
            <a:off x="8229600" y="3244334"/>
            <a:ext cx="3744686" cy="369332"/>
          </a:xfrm>
          <a:prstGeom prst="rect">
            <a:avLst/>
          </a:prstGeom>
          <a:noFill/>
        </p:spPr>
        <p:txBody>
          <a:bodyPr wrap="square">
            <a:spAutoFit/>
          </a:bodyPr>
          <a:lstStyle/>
          <a:p>
            <a:r>
              <a:rPr lang="en-US" dirty="0"/>
              <a:t>https://</a:t>
            </a:r>
            <a:r>
              <a:rPr lang="en-US" dirty="0" err="1"/>
              <a:t>dbpedia.org</a:t>
            </a:r>
            <a:r>
              <a:rPr lang="en-US" dirty="0"/>
              <a:t>/ontology/City</a:t>
            </a:r>
          </a:p>
        </p:txBody>
      </p:sp>
      <p:cxnSp>
        <p:nvCxnSpPr>
          <p:cNvPr id="26" name="Curved Connector 25">
            <a:extLst>
              <a:ext uri="{FF2B5EF4-FFF2-40B4-BE49-F238E27FC236}">
                <a16:creationId xmlns:a16="http://schemas.microsoft.com/office/drawing/2014/main" id="{7B513DC0-A67C-8D39-8580-8D548BCF386D}"/>
              </a:ext>
            </a:extLst>
          </p:cNvPr>
          <p:cNvCxnSpPr>
            <a:cxnSpLocks/>
            <a:endCxn id="25" idx="1"/>
          </p:cNvCxnSpPr>
          <p:nvPr/>
        </p:nvCxnSpPr>
        <p:spPr>
          <a:xfrm>
            <a:off x="7159286" y="3090886"/>
            <a:ext cx="1070314" cy="338114"/>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AEF0AAEA-A6C9-E66B-5CC8-7AE326A09C86}"/>
              </a:ext>
            </a:extLst>
          </p:cNvPr>
          <p:cNvCxnSpPr>
            <a:cxnSpLocks/>
            <a:endCxn id="25" idx="1"/>
          </p:cNvCxnSpPr>
          <p:nvPr/>
        </p:nvCxnSpPr>
        <p:spPr>
          <a:xfrm>
            <a:off x="7262974" y="3397986"/>
            <a:ext cx="966626" cy="31014"/>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3572EDB-F0E2-6476-12F3-E80814520F0A}"/>
              </a:ext>
            </a:extLst>
          </p:cNvPr>
          <p:cNvCxnSpPr>
            <a:cxnSpLocks/>
            <a:endCxn id="25" idx="1"/>
          </p:cNvCxnSpPr>
          <p:nvPr/>
        </p:nvCxnSpPr>
        <p:spPr>
          <a:xfrm flipV="1">
            <a:off x="7262974" y="3429000"/>
            <a:ext cx="966626" cy="368080"/>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83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D3FD-37A0-120D-596A-69171EC3042A}"/>
              </a:ext>
            </a:extLst>
          </p:cNvPr>
          <p:cNvSpPr>
            <a:spLocks noGrp="1"/>
          </p:cNvSpPr>
          <p:nvPr>
            <p:ph type="title"/>
          </p:nvPr>
        </p:nvSpPr>
        <p:spPr/>
        <p:txBody>
          <a:bodyPr/>
          <a:lstStyle/>
          <a:p>
            <a:r>
              <a:rPr lang="en-US" dirty="0"/>
              <a:t>Dataset Discovery &amp; Exploration for Catalogs</a:t>
            </a:r>
          </a:p>
        </p:txBody>
      </p:sp>
      <p:sp>
        <p:nvSpPr>
          <p:cNvPr id="3" name="Content Placeholder 2">
            <a:extLst>
              <a:ext uri="{FF2B5EF4-FFF2-40B4-BE49-F238E27FC236}">
                <a16:creationId xmlns:a16="http://schemas.microsoft.com/office/drawing/2014/main" id="{DCD900BD-FF69-10B7-EC13-B1C5142C4689}"/>
              </a:ext>
            </a:extLst>
          </p:cNvPr>
          <p:cNvSpPr>
            <a:spLocks noGrp="1"/>
          </p:cNvSpPr>
          <p:nvPr>
            <p:ph sz="half" idx="1"/>
          </p:nvPr>
        </p:nvSpPr>
        <p:spPr/>
        <p:txBody>
          <a:bodyPr>
            <a:normAutofit lnSpcReduction="10000"/>
          </a:bodyPr>
          <a:lstStyle/>
          <a:p>
            <a:r>
              <a:rPr lang="en-US" dirty="0"/>
              <a:t>The Data Catalog market was estimated to have been $0.7B in 2021, predicted to grow to $1.8B in 2027 (</a:t>
            </a:r>
            <a:r>
              <a:rPr lang="en-US" dirty="0" err="1"/>
              <a:t>marketsandmarkets.com</a:t>
            </a:r>
            <a:r>
              <a:rPr lang="en-US" dirty="0"/>
              <a:t>).</a:t>
            </a:r>
          </a:p>
          <a:p>
            <a:r>
              <a:rPr lang="en-US" dirty="0"/>
              <a:t>Data catalogs have wider roles than Discovery &amp; Exploration (e.g., governance), but their utility with data lakes and open data seems likely to depend on automation and abstraction.</a:t>
            </a:r>
          </a:p>
          <a:p>
            <a:endParaRPr lang="en-US" dirty="0"/>
          </a:p>
          <a:p>
            <a:endParaRPr lang="en-US" dirty="0"/>
          </a:p>
        </p:txBody>
      </p:sp>
      <p:pic>
        <p:nvPicPr>
          <p:cNvPr id="3074" name="Picture 2">
            <a:extLst>
              <a:ext uri="{FF2B5EF4-FFF2-40B4-BE49-F238E27FC236}">
                <a16:creationId xmlns:a16="http://schemas.microsoft.com/office/drawing/2014/main" id="{A5BB7FC4-3BB8-2503-00BF-5718EBBC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989" y="1825625"/>
            <a:ext cx="5781702" cy="25693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2C27E1-3E42-DA7C-93CC-D485F0972BE5}"/>
              </a:ext>
            </a:extLst>
          </p:cNvPr>
          <p:cNvSpPr txBox="1"/>
          <p:nvPr/>
        </p:nvSpPr>
        <p:spPr>
          <a:xfrm>
            <a:off x="7523521" y="5053926"/>
            <a:ext cx="3830279" cy="369332"/>
          </a:xfrm>
          <a:prstGeom prst="rect">
            <a:avLst/>
          </a:prstGeom>
          <a:noFill/>
          <a:ln w="12700">
            <a:solidFill>
              <a:schemeClr val="tx1"/>
            </a:solidFill>
          </a:ln>
        </p:spPr>
        <p:txBody>
          <a:bodyPr wrap="none" rtlCol="0">
            <a:spAutoFit/>
          </a:bodyPr>
          <a:lstStyle/>
          <a:p>
            <a:r>
              <a:rPr lang="en-US" dirty="0"/>
              <a:t>https://</a:t>
            </a:r>
            <a:r>
              <a:rPr lang="en-US" dirty="0" err="1"/>
              <a:t>www.amundsen.io</a:t>
            </a:r>
            <a:r>
              <a:rPr lang="en-US" dirty="0"/>
              <a:t>/</a:t>
            </a:r>
            <a:r>
              <a:rPr lang="en-US" dirty="0" err="1"/>
              <a:t>amundsen</a:t>
            </a:r>
            <a:r>
              <a:rPr lang="en-US" dirty="0"/>
              <a:t>/</a:t>
            </a:r>
          </a:p>
        </p:txBody>
      </p:sp>
    </p:spTree>
    <p:extLst>
      <p:ext uri="{BB962C8B-B14F-4D97-AF65-F5344CB8AC3E}">
        <p14:creationId xmlns:p14="http://schemas.microsoft.com/office/powerpoint/2010/main" val="2770462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CD24-C74C-B427-6CF7-018AD80B429B}"/>
              </a:ext>
            </a:extLst>
          </p:cNvPr>
          <p:cNvSpPr>
            <a:spLocks noGrp="1"/>
          </p:cNvSpPr>
          <p:nvPr>
            <p:ph type="title"/>
          </p:nvPr>
        </p:nvSpPr>
        <p:spPr/>
        <p:txBody>
          <a:bodyPr>
            <a:normAutofit/>
          </a:bodyPr>
          <a:lstStyle/>
          <a:p>
            <a:r>
              <a:rPr lang="en-US" sz="4000" dirty="0"/>
              <a:t>Dataset Annotation: Benchmarking / Evaluation</a:t>
            </a:r>
          </a:p>
        </p:txBody>
      </p:sp>
      <p:sp>
        <p:nvSpPr>
          <p:cNvPr id="3" name="Content Placeholder 2">
            <a:extLst>
              <a:ext uri="{FF2B5EF4-FFF2-40B4-BE49-F238E27FC236}">
                <a16:creationId xmlns:a16="http://schemas.microsoft.com/office/drawing/2014/main" id="{117754DD-417B-7B66-80A4-DA0D6EE2857E}"/>
              </a:ext>
            </a:extLst>
          </p:cNvPr>
          <p:cNvSpPr>
            <a:spLocks noGrp="1"/>
          </p:cNvSpPr>
          <p:nvPr>
            <p:ph sz="half" idx="1"/>
          </p:nvPr>
        </p:nvSpPr>
        <p:spPr>
          <a:xfrm>
            <a:off x="838200" y="1825625"/>
            <a:ext cx="5181600" cy="4028172"/>
          </a:xfrm>
        </p:spPr>
        <p:txBody>
          <a:bodyPr>
            <a:normAutofit fontScale="92500"/>
          </a:bodyPr>
          <a:lstStyle/>
          <a:p>
            <a:r>
              <a:rPr lang="en-US" dirty="0"/>
              <a:t>Effectiveness tends to be measured using metrics such as precision and recall against benchmark datasets, such as the one cited below.</a:t>
            </a:r>
          </a:p>
          <a:p>
            <a:r>
              <a:rPr lang="en-US" dirty="0"/>
              <a:t>Achilles Heels: </a:t>
            </a:r>
          </a:p>
          <a:p>
            <a:pPr lvl="1"/>
            <a:r>
              <a:rPr lang="en-US" dirty="0"/>
              <a:t>annotation utility depends on ontology coverage; </a:t>
            </a:r>
          </a:p>
          <a:p>
            <a:pPr lvl="1"/>
            <a:r>
              <a:rPr lang="en-US" dirty="0"/>
              <a:t>an ontology may not reflect the aspects of the domain that are relevant to an application.</a:t>
            </a:r>
          </a:p>
        </p:txBody>
      </p:sp>
      <p:sp>
        <p:nvSpPr>
          <p:cNvPr id="4" name="Content Placeholder 3">
            <a:extLst>
              <a:ext uri="{FF2B5EF4-FFF2-40B4-BE49-F238E27FC236}">
                <a16:creationId xmlns:a16="http://schemas.microsoft.com/office/drawing/2014/main" id="{EE8CE1C7-5D16-1310-AFD2-AF320C52D91A}"/>
              </a:ext>
            </a:extLst>
          </p:cNvPr>
          <p:cNvSpPr>
            <a:spLocks noGrp="1"/>
          </p:cNvSpPr>
          <p:nvPr>
            <p:ph sz="half" idx="2"/>
          </p:nvPr>
        </p:nvSpPr>
        <p:spPr>
          <a:xfrm>
            <a:off x="6172200" y="1825625"/>
            <a:ext cx="5181600" cy="493829"/>
          </a:xfrm>
        </p:spPr>
        <p:txBody>
          <a:bodyPr>
            <a:normAutofit fontScale="92500"/>
          </a:bodyPr>
          <a:lstStyle/>
          <a:p>
            <a:pPr marL="0" indent="0">
              <a:buNone/>
            </a:pPr>
            <a:r>
              <a:rPr lang="en-US" dirty="0" err="1"/>
              <a:t>SemTab</a:t>
            </a:r>
            <a:r>
              <a:rPr lang="en-US" dirty="0"/>
              <a:t> is a competition in this area:</a:t>
            </a:r>
          </a:p>
          <a:p>
            <a:pPr marL="0" indent="0">
              <a:buNone/>
            </a:pPr>
            <a:endParaRPr lang="en-US" dirty="0"/>
          </a:p>
        </p:txBody>
      </p:sp>
      <p:sp>
        <p:nvSpPr>
          <p:cNvPr id="7" name="TextBox 6">
            <a:extLst>
              <a:ext uri="{FF2B5EF4-FFF2-40B4-BE49-F238E27FC236}">
                <a16:creationId xmlns:a16="http://schemas.microsoft.com/office/drawing/2014/main" id="{01E26E87-0941-33F9-98ED-064E26665E25}"/>
              </a:ext>
            </a:extLst>
          </p:cNvPr>
          <p:cNvSpPr txBox="1"/>
          <p:nvPr/>
        </p:nvSpPr>
        <p:spPr>
          <a:xfrm>
            <a:off x="838200" y="5853797"/>
            <a:ext cx="5181600" cy="646331"/>
          </a:xfrm>
          <a:prstGeom prst="rect">
            <a:avLst/>
          </a:prstGeom>
          <a:noFill/>
          <a:ln w="12700">
            <a:solidFill>
              <a:schemeClr val="tx1"/>
            </a:solidFill>
          </a:ln>
        </p:spPr>
        <p:txBody>
          <a:bodyPr wrap="square" rtlCol="0">
            <a:spAutoFit/>
          </a:bodyPr>
          <a:lstStyle/>
          <a:p>
            <a:r>
              <a:rPr lang="en-US" dirty="0"/>
              <a:t>D. </a:t>
            </a:r>
            <a:r>
              <a:rPr lang="en-US" dirty="0" err="1"/>
              <a:t>Ritze</a:t>
            </a:r>
            <a:r>
              <a:rPr lang="en-US" dirty="0"/>
              <a:t>, C. </a:t>
            </a:r>
            <a:r>
              <a:rPr lang="en-US" dirty="0" err="1"/>
              <a:t>Bizer</a:t>
            </a:r>
            <a:r>
              <a:rPr lang="en-US" dirty="0"/>
              <a:t>: Matching Web Tables To </a:t>
            </a:r>
            <a:r>
              <a:rPr lang="en-US" dirty="0" err="1"/>
              <a:t>DBpedia</a:t>
            </a:r>
            <a:r>
              <a:rPr lang="en-US" dirty="0"/>
              <a:t> - A Feature Utility Study. EDBT 2017: 210-221</a:t>
            </a:r>
          </a:p>
        </p:txBody>
      </p:sp>
      <p:pic>
        <p:nvPicPr>
          <p:cNvPr id="9" name="Picture 8" descr="A screenshot of a computer&#10;&#10;Description automatically generated">
            <a:extLst>
              <a:ext uri="{FF2B5EF4-FFF2-40B4-BE49-F238E27FC236}">
                <a16:creationId xmlns:a16="http://schemas.microsoft.com/office/drawing/2014/main" id="{B6EBFFCF-AF1A-40DF-1FC0-1E62F8914F6D}"/>
              </a:ext>
            </a:extLst>
          </p:cNvPr>
          <p:cNvPicPr>
            <a:picLocks noChangeAspect="1"/>
          </p:cNvPicPr>
          <p:nvPr/>
        </p:nvPicPr>
        <p:blipFill>
          <a:blip r:embed="rId2"/>
          <a:stretch>
            <a:fillRect/>
          </a:stretch>
        </p:blipFill>
        <p:spPr>
          <a:xfrm>
            <a:off x="6696164" y="2319454"/>
            <a:ext cx="4133671" cy="4403609"/>
          </a:xfrm>
          <a:prstGeom prst="rect">
            <a:avLst/>
          </a:prstGeom>
        </p:spPr>
      </p:pic>
    </p:spTree>
    <p:extLst>
      <p:ext uri="{BB962C8B-B14F-4D97-AF65-F5344CB8AC3E}">
        <p14:creationId xmlns:p14="http://schemas.microsoft.com/office/powerpoint/2010/main" val="4199008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2FA1-4154-7B7B-C44D-F34645550A3C}"/>
              </a:ext>
            </a:extLst>
          </p:cNvPr>
          <p:cNvSpPr>
            <a:spLocks noGrp="1"/>
          </p:cNvSpPr>
          <p:nvPr>
            <p:ph type="title"/>
          </p:nvPr>
        </p:nvSpPr>
        <p:spPr/>
        <p:txBody>
          <a:bodyPr/>
          <a:lstStyle/>
          <a:p>
            <a:r>
              <a:rPr lang="en-US" dirty="0"/>
              <a:t>Dataset Annotation: Conclusions / Directions</a:t>
            </a:r>
          </a:p>
        </p:txBody>
      </p:sp>
      <p:sp>
        <p:nvSpPr>
          <p:cNvPr id="3" name="Content Placeholder 2">
            <a:extLst>
              <a:ext uri="{FF2B5EF4-FFF2-40B4-BE49-F238E27FC236}">
                <a16:creationId xmlns:a16="http://schemas.microsoft.com/office/drawing/2014/main" id="{3DBF90F7-5BA9-CB86-E406-86960C1B84AE}"/>
              </a:ext>
            </a:extLst>
          </p:cNvPr>
          <p:cNvSpPr>
            <a:spLocks noGrp="1"/>
          </p:cNvSpPr>
          <p:nvPr>
            <p:ph sz="half" idx="1"/>
          </p:nvPr>
        </p:nvSpPr>
        <p:spPr/>
        <p:txBody>
          <a:bodyPr>
            <a:normAutofit fontScale="92500" lnSpcReduction="10000"/>
          </a:bodyPr>
          <a:lstStyle/>
          <a:p>
            <a:pPr marL="0" indent="0">
              <a:buNone/>
            </a:pPr>
            <a:r>
              <a:rPr lang="en-US" dirty="0"/>
              <a:t>Dataset annotations can support a variety of tasks:</a:t>
            </a:r>
          </a:p>
          <a:p>
            <a:r>
              <a:rPr lang="en-US" dirty="0"/>
              <a:t>Keyword search can search for annotations.</a:t>
            </a:r>
          </a:p>
          <a:p>
            <a:r>
              <a:rPr lang="en-US" dirty="0"/>
              <a:t>Dataset search can search for datasets with the same annotation.</a:t>
            </a:r>
          </a:p>
          <a:p>
            <a:r>
              <a:rPr lang="en-US" dirty="0"/>
              <a:t>Domain discovery can search for consistent column annotations.</a:t>
            </a:r>
          </a:p>
          <a:p>
            <a:pPr marL="0" indent="0">
              <a:buNone/>
            </a:pPr>
            <a:endParaRPr lang="en-US" dirty="0"/>
          </a:p>
        </p:txBody>
      </p:sp>
      <p:sp>
        <p:nvSpPr>
          <p:cNvPr id="4" name="Content Placeholder 3">
            <a:extLst>
              <a:ext uri="{FF2B5EF4-FFF2-40B4-BE49-F238E27FC236}">
                <a16:creationId xmlns:a16="http://schemas.microsoft.com/office/drawing/2014/main" id="{9CE7A3D3-0B83-A334-F936-E5963282EF48}"/>
              </a:ext>
            </a:extLst>
          </p:cNvPr>
          <p:cNvSpPr>
            <a:spLocks noGrp="1"/>
          </p:cNvSpPr>
          <p:nvPr>
            <p:ph sz="half" idx="2"/>
          </p:nvPr>
        </p:nvSpPr>
        <p:spPr/>
        <p:txBody>
          <a:bodyPr>
            <a:normAutofit fontScale="92500" lnSpcReduction="10000"/>
          </a:bodyPr>
          <a:lstStyle/>
          <a:p>
            <a:pPr marL="0" indent="0">
              <a:buNone/>
            </a:pPr>
            <a:r>
              <a:rPr lang="en-US" dirty="0"/>
              <a:t>Dataset annotation tends to be carried out in isolation from:</a:t>
            </a:r>
          </a:p>
          <a:p>
            <a:r>
              <a:rPr lang="en-US" dirty="0"/>
              <a:t>Other Discovery and Exploration techniques, such as those for the tasks to the left.</a:t>
            </a:r>
          </a:p>
          <a:p>
            <a:r>
              <a:rPr lang="en-US" dirty="0"/>
              <a:t>Schema inference, where annotations tend to be used only when working with born-annotated datasets.</a:t>
            </a:r>
          </a:p>
          <a:p>
            <a:r>
              <a:rPr lang="en-US" dirty="0"/>
              <a:t>The application for which the data is to be used.</a:t>
            </a:r>
          </a:p>
        </p:txBody>
      </p:sp>
    </p:spTree>
    <p:extLst>
      <p:ext uri="{BB962C8B-B14F-4D97-AF65-F5344CB8AC3E}">
        <p14:creationId xmlns:p14="http://schemas.microsoft.com/office/powerpoint/2010/main" val="373689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2071839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9B7E-CB81-9280-ABB9-1D73EFE91612}"/>
              </a:ext>
            </a:extLst>
          </p:cNvPr>
          <p:cNvSpPr>
            <a:spLocks noGrp="1"/>
          </p:cNvSpPr>
          <p:nvPr>
            <p:ph type="title"/>
          </p:nvPr>
        </p:nvSpPr>
        <p:spPr/>
        <p:txBody>
          <a:bodyPr vert="horz" lIns="91440" tIns="45720" rIns="91440" bIns="45720" rtlCol="0" anchor="ctr">
            <a:normAutofit/>
          </a:bodyPr>
          <a:lstStyle/>
          <a:p>
            <a:pPr algn="ctr"/>
            <a:r>
              <a:rPr lang="en-US" sz="7200" kern="1200" dirty="0">
                <a:solidFill>
                  <a:schemeClr val="tx1"/>
                </a:solidFill>
                <a:latin typeface="+mj-lt"/>
                <a:ea typeface="+mj-ea"/>
                <a:cs typeface="+mj-cs"/>
              </a:rPr>
              <a:t>Demonstration</a:t>
            </a:r>
          </a:p>
        </p:txBody>
      </p:sp>
      <p:pic>
        <p:nvPicPr>
          <p:cNvPr id="10" name="Graphic 9" descr="Internet outline">
            <a:extLst>
              <a:ext uri="{FF2B5EF4-FFF2-40B4-BE49-F238E27FC236}">
                <a16:creationId xmlns:a16="http://schemas.microsoft.com/office/drawing/2014/main" id="{92170188-A4C6-4465-25AB-25B80E20D1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2339" y="1690688"/>
            <a:ext cx="4247322" cy="4247322"/>
          </a:xfrm>
          <a:prstGeom prst="rect">
            <a:avLst/>
          </a:prstGeom>
        </p:spPr>
      </p:pic>
    </p:spTree>
    <p:extLst>
      <p:ext uri="{BB962C8B-B14F-4D97-AF65-F5344CB8AC3E}">
        <p14:creationId xmlns:p14="http://schemas.microsoft.com/office/powerpoint/2010/main" val="1677272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lstStyle/>
          <a:p>
            <a:r>
              <a:rPr lang="en-US" dirty="0"/>
              <a:t>Functionality 4: </a:t>
            </a:r>
            <a:br>
              <a:rPr lang="en-US" dirty="0"/>
            </a:br>
            <a:r>
              <a:rPr lang="en-US" dirty="0"/>
              <a:t>Schema Inference</a:t>
            </a:r>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1974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B52A-EB4D-E8BF-D4A1-F2F537577B83}"/>
              </a:ext>
            </a:extLst>
          </p:cNvPr>
          <p:cNvSpPr>
            <a:spLocks noGrp="1"/>
          </p:cNvSpPr>
          <p:nvPr>
            <p:ph type="title"/>
          </p:nvPr>
        </p:nvSpPr>
        <p:spPr/>
        <p:txBody>
          <a:bodyPr/>
          <a:lstStyle/>
          <a:p>
            <a:r>
              <a:rPr lang="en-US" dirty="0"/>
              <a:t>Schema Inference: A Signature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0EDA6-09B5-C5EF-A825-34A79AFB6D88}"/>
                  </a:ext>
                </a:extLst>
              </p:cNvPr>
              <p:cNvSpPr>
                <a:spLocks noGrp="1"/>
              </p:cNvSpPr>
              <p:nvPr>
                <p:ph idx="1"/>
              </p:nvPr>
            </p:nvSpPr>
            <p:spPr/>
            <p:txBody>
              <a:bodyPr>
                <a:normAutofit fontScale="92500" lnSpcReduction="10000"/>
              </a:bodyPr>
              <a:lstStyle/>
              <a:p>
                <a:r>
                  <a:rPr lang="en-US" dirty="0"/>
                  <a:t>In a large repository, there are often be multiple datasets describing a single concept.  </a:t>
                </a:r>
              </a:p>
              <a:p>
                <a:r>
                  <a:rPr lang="en-US" dirty="0"/>
                  <a:t>Thus, if the schema of a repository is the the schemas of the datasets in the repository, there may be many more datasets in the schema of the repository than there are concepts represented in the repository.</a:t>
                </a:r>
              </a:p>
              <a:p>
                <a:r>
                  <a:rPr lang="en-GB" dirty="0"/>
                  <a:t>G</a:t>
                </a:r>
                <a:r>
                  <a:rPr lang="en-GB" b="0" i="0" u="none" strike="noStrike" dirty="0">
                    <a:effectLst/>
                  </a:rPr>
                  <a:t>iven a collection of datasets </a:t>
                </a:r>
                <a14:m>
                  <m:oMath xmlns:m="http://schemas.openxmlformats.org/officeDocument/2006/math">
                    <m:r>
                      <a:rPr lang="en-GB" b="0" i="1" u="none" strike="noStrike" dirty="0" smtClean="0">
                        <a:effectLst/>
                        <a:latin typeface="Cambria Math" panose="02040503050406030204" pitchFamily="18" charset="0"/>
                      </a:rPr>
                      <m:t>𝐶</m:t>
                    </m:r>
                  </m:oMath>
                </a14:m>
                <a:r>
                  <a:rPr lang="en-GB" b="0" i="0" u="none" strike="noStrike" dirty="0">
                    <a:effectLst/>
                  </a:rPr>
                  <a:t>, there may be an operation of the form </a:t>
                </a:r>
                <a14:m>
                  <m:oMath xmlns:m="http://schemas.openxmlformats.org/officeDocument/2006/math">
                    <m:r>
                      <a:rPr lang="en-GB" b="0" i="1" u="none" strike="noStrike" dirty="0" smtClean="0">
                        <a:effectLst/>
                        <a:latin typeface="Cambria Math" panose="02040503050406030204" pitchFamily="18" charset="0"/>
                      </a:rPr>
                      <m:t>𝐼𝑛𝑓𝑒𝑟𝑆𝑐h𝑒𝑚𝑎</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𝐶</m:t>
                    </m:r>
                    <m:r>
                      <a:rPr lang="en-GB" b="0" i="1" u="none" strike="noStrike" dirty="0" smtClean="0">
                        <a:effectLst/>
                        <a:latin typeface="Cambria Math" panose="02040503050406030204" pitchFamily="18" charset="0"/>
                      </a:rPr>
                      <m:t>) → </m:t>
                    </m:r>
                    <m:r>
                      <a:rPr lang="en-GB" b="0" i="1" u="none" strike="noStrike" dirty="0" smtClean="0">
                        <a:effectLst/>
                        <a:latin typeface="Cambria Math" panose="02040503050406030204" pitchFamily="18" charset="0"/>
                      </a:rPr>
                      <m:t>𝑆</m:t>
                    </m:r>
                    <m:r>
                      <a:rPr lang="en-GB" b="0" i="1" u="none" strike="noStrike" dirty="0" smtClean="0">
                        <a:effectLst/>
                        <a:latin typeface="Cambria Math" panose="02040503050406030204" pitchFamily="18" charset="0"/>
                      </a:rPr>
                      <m:t> </m:t>
                    </m:r>
                  </m:oMath>
                </a14:m>
                <a:r>
                  <a:rPr lang="en-GB" b="0" i="0" u="none" strike="noStrike" dirty="0">
                    <a:effectLst/>
                  </a:rPr>
                  <a:t>that</a:t>
                </a:r>
                <a:r>
                  <a:rPr lang="en-GB" dirty="0"/>
                  <a:t> </a:t>
                </a:r>
                <a:r>
                  <a:rPr lang="en-GB" b="0" i="0" u="none" strike="noStrike" dirty="0">
                    <a:effectLst/>
                  </a:rPr>
                  <a:t>returns an inferred schema </a:t>
                </a:r>
                <a14:m>
                  <m:oMath xmlns:m="http://schemas.openxmlformats.org/officeDocument/2006/math">
                    <m:r>
                      <a:rPr lang="en-GB" b="0" i="1" u="none" strike="noStrike" dirty="0" smtClean="0">
                        <a:effectLst/>
                        <a:latin typeface="Cambria Math" panose="02040503050406030204" pitchFamily="18" charset="0"/>
                      </a:rPr>
                      <m:t>𝑆</m:t>
                    </m:r>
                  </m:oMath>
                </a14:m>
                <a:r>
                  <a:rPr lang="en-GB" b="0" i="0" u="none" strike="noStrike" dirty="0">
                    <a:effectLst/>
                  </a:rPr>
                  <a:t> that defines a collection of dataset schemas of the form </a:t>
                </a:r>
                <a14:m>
                  <m:oMath xmlns:m="http://schemas.openxmlformats.org/officeDocument/2006/math">
                    <m:r>
                      <a:rPr lang="en-GB" b="0" i="1" u="none" strike="noStrike" dirty="0" smtClean="0">
                        <a:effectLst/>
                        <a:latin typeface="Cambria Math" panose="02040503050406030204" pitchFamily="18" charset="0"/>
                      </a:rPr>
                      <m:t>𝑑</m:t>
                    </m:r>
                    <m:r>
                      <a:rPr lang="en-GB" b="0" i="1" u="none" strike="noStrike" dirty="0" smtClean="0">
                        <a:effectLst/>
                        <a:latin typeface="Cambria Math" panose="02040503050406030204" pitchFamily="18" charset="0"/>
                      </a:rPr>
                      <m:t> </m:t>
                    </m:r>
                    <m:d>
                      <m:dPr>
                        <m:ctrlPr>
                          <a:rPr lang="en-GB" b="0" i="1" u="none" strike="noStrike" dirty="0" smtClean="0">
                            <a:effectLst/>
                            <a:latin typeface="Cambria Math" panose="02040503050406030204" pitchFamily="18" charset="0"/>
                          </a:rPr>
                        </m:ctrlPr>
                      </m:dPr>
                      <m:e>
                        <m:r>
                          <a:rPr lang="en-GB" b="0" i="1" u="none" strike="noStrike" dirty="0" smtClean="0">
                            <a:effectLst/>
                            <a:latin typeface="Cambria Math" panose="02040503050406030204" pitchFamily="18" charset="0"/>
                          </a:rPr>
                          <m:t>𝑎</m:t>
                        </m:r>
                        <m:r>
                          <a:rPr lang="en-GB" b="0" i="1" u="none" strike="noStrike" dirty="0" smtClean="0">
                            <a:effectLst/>
                            <a:latin typeface="Cambria Math" panose="02040503050406030204" pitchFamily="18" charset="0"/>
                          </a:rPr>
                          <m:t>1, . . . , </m:t>
                        </m:r>
                        <m:r>
                          <a:rPr lang="en-GB" b="0" i="1" u="none" strike="noStrike" dirty="0" smtClean="0">
                            <a:effectLst/>
                            <a:latin typeface="Cambria Math" panose="02040503050406030204" pitchFamily="18" charset="0"/>
                          </a:rPr>
                          <m:t>𝑎𝑛</m:t>
                        </m:r>
                        <m:r>
                          <a:rPr lang="en-GB" b="0" i="1" u="none" strike="noStrike" dirty="0" smtClean="0">
                            <a:effectLst/>
                            <a:latin typeface="Cambria Math" panose="02040503050406030204" pitchFamily="18" charset="0"/>
                          </a:rPr>
                          <m:t> </m:t>
                        </m:r>
                      </m:e>
                    </m:d>
                    <m:r>
                      <a:rPr lang="en-GB" b="0" i="1" u="none" strike="noStrike" dirty="0" smtClean="0">
                        <a:effectLst/>
                        <a:latin typeface="Cambria Math" panose="02040503050406030204" pitchFamily="18" charset="0"/>
                      </a:rPr>
                      <m:t>,</m:t>
                    </m:r>
                  </m:oMath>
                </a14:m>
                <a:r>
                  <a:rPr lang="en-GB" dirty="0"/>
                  <a:t> p</a:t>
                </a:r>
                <a:r>
                  <a:rPr lang="en-GB" b="0" i="0" u="none" strike="noStrike" dirty="0">
                    <a:effectLst/>
                  </a:rPr>
                  <a:t>otentially with relationships, etc.</a:t>
                </a:r>
              </a:p>
              <a:p>
                <a:r>
                  <a:rPr lang="en-GB" b="0" i="0" u="none" strike="noStrike" dirty="0">
                    <a:effectLst/>
                  </a:rPr>
                  <a:t>Typically, each dataset schema in </a:t>
                </a:r>
                <a14:m>
                  <m:oMath xmlns:m="http://schemas.openxmlformats.org/officeDocument/2006/math">
                    <m:r>
                      <a:rPr lang="en-GB" b="0" i="1" u="none" strike="noStrike" dirty="0" smtClean="0">
                        <a:effectLst/>
                        <a:latin typeface="Cambria Math" panose="02040503050406030204" pitchFamily="18" charset="0"/>
                      </a:rPr>
                      <m:t>𝑆</m:t>
                    </m:r>
                  </m:oMath>
                </a14:m>
                <a:r>
                  <a:rPr lang="en-GB" b="0" i="0" u="none" strike="noStrike" dirty="0">
                    <a:effectLst/>
                  </a:rPr>
                  <a:t> represents one or more datasets in </a:t>
                </a:r>
                <a14:m>
                  <m:oMath xmlns:m="http://schemas.openxmlformats.org/officeDocument/2006/math">
                    <m:r>
                      <a:rPr lang="en-GB" i="1" dirty="0">
                        <a:latin typeface="Cambria Math" panose="02040503050406030204" pitchFamily="18" charset="0"/>
                      </a:rPr>
                      <m:t>𝐶</m:t>
                    </m:r>
                  </m:oMath>
                </a14:m>
                <a:r>
                  <a:rPr lang="en-GB" b="0" i="0" u="none" strike="noStrike" dirty="0">
                    <a:effectLst/>
                  </a:rPr>
                  <a:t>, and </a:t>
                </a:r>
                <a:r>
                  <a:rPr lang="en-GB" dirty="0"/>
                  <a:t>an objective is that the inferred schema should be (much) smaller than the underlying collection (i.e., </a:t>
                </a:r>
                <a14:m>
                  <m:oMath xmlns:m="http://schemas.openxmlformats.org/officeDocument/2006/math">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𝑆</m:t>
                        </m:r>
                        <m:r>
                          <a:rPr lang="en-GB" i="1" dirty="0" smtClean="0">
                            <a:latin typeface="Cambria Math" panose="02040503050406030204" pitchFamily="18" charset="0"/>
                          </a:rPr>
                          <m:t> </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𝐶</m:t>
                        </m:r>
                      </m:e>
                    </m:d>
                    <m:r>
                      <a:rPr lang="en-GB" b="0" i="1" dirty="0" smtClean="0">
                        <a:latin typeface="Cambria Math" panose="02040503050406030204" pitchFamily="18" charset="0"/>
                      </a:rPr>
                      <m:t>).</m:t>
                    </m:r>
                  </m:oMath>
                </a14:m>
                <a:endParaRPr lang="en-GB" b="0" i="0" u="none" strike="noStrike" dirty="0">
                  <a:effectLst/>
                </a:endParaRPr>
              </a:p>
            </p:txBody>
          </p:sp>
        </mc:Choice>
        <mc:Fallback xmlns="">
          <p:sp>
            <p:nvSpPr>
              <p:cNvPr id="3" name="Content Placeholder 2">
                <a:extLst>
                  <a:ext uri="{FF2B5EF4-FFF2-40B4-BE49-F238E27FC236}">
                    <a16:creationId xmlns:a16="http://schemas.microsoft.com/office/drawing/2014/main" id="{13D0EDA6-09B5-C5EF-A825-34A79AFB6D88}"/>
                  </a:ext>
                </a:extLst>
              </p:cNvPr>
              <p:cNvSpPr>
                <a:spLocks noGrp="1" noRot="1" noChangeAspect="1" noMove="1" noResize="1" noEditPoints="1" noAdjustHandles="1" noChangeArrowheads="1" noChangeShapeType="1" noTextEdit="1"/>
              </p:cNvSpPr>
              <p:nvPr>
                <p:ph idx="1"/>
              </p:nvPr>
            </p:nvSpPr>
            <p:spPr>
              <a:blipFill>
                <a:blip r:embed="rId2"/>
                <a:stretch>
                  <a:fillRect l="-965" t="-2616" r="-1568" b="-1744"/>
                </a:stretch>
              </a:blipFill>
            </p:spPr>
            <p:txBody>
              <a:bodyPr/>
              <a:lstStyle/>
              <a:p>
                <a:r>
                  <a:rPr lang="en-US">
                    <a:noFill/>
                  </a:rPr>
                  <a:t> </a:t>
                </a:r>
              </a:p>
            </p:txBody>
          </p:sp>
        </mc:Fallback>
      </mc:AlternateContent>
    </p:spTree>
    <p:extLst>
      <p:ext uri="{BB962C8B-B14F-4D97-AF65-F5344CB8AC3E}">
        <p14:creationId xmlns:p14="http://schemas.microsoft.com/office/powerpoint/2010/main" val="2872769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462-2DAE-CBBC-4EEE-B7CE53B8DF4E}"/>
              </a:ext>
            </a:extLst>
          </p:cNvPr>
          <p:cNvSpPr>
            <a:spLocks noGrp="1"/>
          </p:cNvSpPr>
          <p:nvPr>
            <p:ph type="title"/>
          </p:nvPr>
        </p:nvSpPr>
        <p:spPr/>
        <p:txBody>
          <a:bodyPr>
            <a:normAutofit/>
          </a:bodyPr>
          <a:lstStyle/>
          <a:p>
            <a:r>
              <a:rPr lang="en-US" sz="3600" dirty="0"/>
              <a:t>Schema Inference: Relationship to Dataset Annotation</a:t>
            </a:r>
          </a:p>
        </p:txBody>
      </p:sp>
      <p:sp>
        <p:nvSpPr>
          <p:cNvPr id="4" name="Content Placeholder 3">
            <a:extLst>
              <a:ext uri="{FF2B5EF4-FFF2-40B4-BE49-F238E27FC236}">
                <a16:creationId xmlns:a16="http://schemas.microsoft.com/office/drawing/2014/main" id="{ED12A8FE-3498-2EB6-D8A1-29311ED2CD19}"/>
              </a:ext>
            </a:extLst>
          </p:cNvPr>
          <p:cNvSpPr>
            <a:spLocks noGrp="1"/>
          </p:cNvSpPr>
          <p:nvPr>
            <p:ph sz="half" idx="1"/>
          </p:nvPr>
        </p:nvSpPr>
        <p:spPr/>
        <p:txBody>
          <a:bodyPr>
            <a:normAutofit fontScale="85000" lnSpcReduction="10000"/>
          </a:bodyPr>
          <a:lstStyle/>
          <a:p>
            <a:r>
              <a:rPr lang="en-US" dirty="0"/>
              <a:t>Dataset annotation and schema inference share the goal of identifying recurring concepts in a repository and may identify such recurring concepts at dataset or attribute level.</a:t>
            </a:r>
          </a:p>
          <a:p>
            <a:r>
              <a:rPr lang="en-US" dirty="0"/>
              <a:t>Schema inference (normally) differs from dataset annotation by not requiring an external ontology to define the concepts that may be present in a repository.</a:t>
            </a:r>
          </a:p>
          <a:p>
            <a:r>
              <a:rPr lang="en-US" dirty="0"/>
              <a:t>Dataset annotations could inform schema inference, or support naming of inferred schema constructs.</a:t>
            </a:r>
          </a:p>
        </p:txBody>
      </p:sp>
      <p:graphicFrame>
        <p:nvGraphicFramePr>
          <p:cNvPr id="7" name="Table 6">
            <a:extLst>
              <a:ext uri="{FF2B5EF4-FFF2-40B4-BE49-F238E27FC236}">
                <a16:creationId xmlns:a16="http://schemas.microsoft.com/office/drawing/2014/main" id="{CC946D58-8477-685D-225E-C3632A83909A}"/>
              </a:ext>
            </a:extLst>
          </p:cNvPr>
          <p:cNvGraphicFramePr>
            <a:graphicFrameLocks noGrp="1"/>
          </p:cNvGraphicFramePr>
          <p:nvPr>
            <p:extLst>
              <p:ext uri="{D42A27DB-BD31-4B8C-83A1-F6EECF244321}">
                <p14:modId xmlns:p14="http://schemas.microsoft.com/office/powerpoint/2010/main" val="2302471982"/>
              </p:ext>
            </p:extLst>
          </p:nvPr>
        </p:nvGraphicFramePr>
        <p:xfrm>
          <a:off x="6481482" y="3722696"/>
          <a:ext cx="1223682" cy="1112520"/>
        </p:xfrm>
        <a:graphic>
          <a:graphicData uri="http://schemas.openxmlformats.org/drawingml/2006/table">
            <a:tbl>
              <a:tblPr firstRow="1" bandRow="1">
                <a:tableStyleId>{5C22544A-7EE6-4342-B048-85BDC9FD1C3A}</a:tableStyleId>
              </a:tblPr>
              <a:tblGrid>
                <a:gridCol w="407894">
                  <a:extLst>
                    <a:ext uri="{9D8B030D-6E8A-4147-A177-3AD203B41FA5}">
                      <a16:colId xmlns:a16="http://schemas.microsoft.com/office/drawing/2014/main" val="1528347213"/>
                    </a:ext>
                  </a:extLst>
                </a:gridCol>
                <a:gridCol w="407894">
                  <a:extLst>
                    <a:ext uri="{9D8B030D-6E8A-4147-A177-3AD203B41FA5}">
                      <a16:colId xmlns:a16="http://schemas.microsoft.com/office/drawing/2014/main" val="2503207533"/>
                    </a:ext>
                  </a:extLst>
                </a:gridCol>
                <a:gridCol w="407894">
                  <a:extLst>
                    <a:ext uri="{9D8B030D-6E8A-4147-A177-3AD203B41FA5}">
                      <a16:colId xmlns:a16="http://schemas.microsoft.com/office/drawing/2014/main" val="2094056540"/>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33710462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graphicFrame>
        <p:nvGraphicFramePr>
          <p:cNvPr id="8" name="Table 7">
            <a:extLst>
              <a:ext uri="{FF2B5EF4-FFF2-40B4-BE49-F238E27FC236}">
                <a16:creationId xmlns:a16="http://schemas.microsoft.com/office/drawing/2014/main" id="{1794F9C8-BCB7-0E63-9649-9ABCD3900E6C}"/>
              </a:ext>
            </a:extLst>
          </p:cNvPr>
          <p:cNvGraphicFramePr>
            <a:graphicFrameLocks noGrp="1"/>
          </p:cNvGraphicFramePr>
          <p:nvPr>
            <p:extLst>
              <p:ext uri="{D42A27DB-BD31-4B8C-83A1-F6EECF244321}">
                <p14:modId xmlns:p14="http://schemas.microsoft.com/office/powerpoint/2010/main" val="2414885780"/>
              </p:ext>
            </p:extLst>
          </p:nvPr>
        </p:nvGraphicFramePr>
        <p:xfrm>
          <a:off x="7951694" y="3469341"/>
          <a:ext cx="815788" cy="1112520"/>
        </p:xfrm>
        <a:graphic>
          <a:graphicData uri="http://schemas.openxmlformats.org/drawingml/2006/table">
            <a:tbl>
              <a:tblPr firstRow="1" bandRow="1">
                <a:tableStyleId>{5C22544A-7EE6-4342-B048-85BDC9FD1C3A}</a:tableStyleId>
              </a:tblPr>
              <a:tblGrid>
                <a:gridCol w="407894">
                  <a:extLst>
                    <a:ext uri="{9D8B030D-6E8A-4147-A177-3AD203B41FA5}">
                      <a16:colId xmlns:a16="http://schemas.microsoft.com/office/drawing/2014/main" val="1528347213"/>
                    </a:ext>
                  </a:extLst>
                </a:gridCol>
                <a:gridCol w="407894">
                  <a:extLst>
                    <a:ext uri="{9D8B030D-6E8A-4147-A177-3AD203B41FA5}">
                      <a16:colId xmlns:a16="http://schemas.microsoft.com/office/drawing/2014/main" val="2503207533"/>
                    </a:ext>
                  </a:extLst>
                </a:gridCol>
              </a:tblGrid>
              <a:tr h="370840">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33710462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graphicFrame>
        <p:nvGraphicFramePr>
          <p:cNvPr id="9" name="Table 8">
            <a:extLst>
              <a:ext uri="{FF2B5EF4-FFF2-40B4-BE49-F238E27FC236}">
                <a16:creationId xmlns:a16="http://schemas.microsoft.com/office/drawing/2014/main" id="{44D4A990-60EB-92B3-5C86-7AF6DC3B78B3}"/>
              </a:ext>
            </a:extLst>
          </p:cNvPr>
          <p:cNvGraphicFramePr>
            <a:graphicFrameLocks noGrp="1"/>
          </p:cNvGraphicFramePr>
          <p:nvPr>
            <p:extLst>
              <p:ext uri="{D42A27DB-BD31-4B8C-83A1-F6EECF244321}">
                <p14:modId xmlns:p14="http://schemas.microsoft.com/office/powerpoint/2010/main" val="1728263962"/>
              </p:ext>
            </p:extLst>
          </p:nvPr>
        </p:nvGraphicFramePr>
        <p:xfrm>
          <a:off x="10484224" y="3469341"/>
          <a:ext cx="1223682" cy="1112520"/>
        </p:xfrm>
        <a:graphic>
          <a:graphicData uri="http://schemas.openxmlformats.org/drawingml/2006/table">
            <a:tbl>
              <a:tblPr firstRow="1" bandRow="1">
                <a:tableStyleId>{00A15C55-8517-42AA-B614-E9B94910E393}</a:tableStyleId>
              </a:tblPr>
              <a:tblGrid>
                <a:gridCol w="407894">
                  <a:extLst>
                    <a:ext uri="{9D8B030D-6E8A-4147-A177-3AD203B41FA5}">
                      <a16:colId xmlns:a16="http://schemas.microsoft.com/office/drawing/2014/main" val="1528347213"/>
                    </a:ext>
                  </a:extLst>
                </a:gridCol>
                <a:gridCol w="407894">
                  <a:extLst>
                    <a:ext uri="{9D8B030D-6E8A-4147-A177-3AD203B41FA5}">
                      <a16:colId xmlns:a16="http://schemas.microsoft.com/office/drawing/2014/main" val="2503207533"/>
                    </a:ext>
                  </a:extLst>
                </a:gridCol>
                <a:gridCol w="407894">
                  <a:extLst>
                    <a:ext uri="{9D8B030D-6E8A-4147-A177-3AD203B41FA5}">
                      <a16:colId xmlns:a16="http://schemas.microsoft.com/office/drawing/2014/main" val="2094056540"/>
                    </a:ext>
                  </a:extLst>
                </a:gridCol>
              </a:tblGrid>
              <a:tr h="370840">
                <a:tc>
                  <a:txBody>
                    <a:bodyPr/>
                    <a:lstStyle/>
                    <a:p>
                      <a:r>
                        <a:rPr lang="en-US" dirty="0"/>
                        <a:t>U </a:t>
                      </a:r>
                    </a:p>
                  </a:txBody>
                  <a:tcPr/>
                </a:tc>
                <a:tc>
                  <a:txBody>
                    <a:bodyPr/>
                    <a:lstStyle/>
                    <a:p>
                      <a:r>
                        <a:rPr lang="en-US" dirty="0"/>
                        <a:t>V</a:t>
                      </a:r>
                    </a:p>
                  </a:txBody>
                  <a:tcPr/>
                </a:tc>
                <a:tc>
                  <a:txBody>
                    <a:bodyPr/>
                    <a:lstStyle/>
                    <a:p>
                      <a:r>
                        <a:rPr lang="en-US" dirty="0"/>
                        <a:t>X</a:t>
                      </a:r>
                    </a:p>
                  </a:txBody>
                  <a:tcPr/>
                </a:tc>
                <a:extLst>
                  <a:ext uri="{0D108BD9-81ED-4DB2-BD59-A6C34878D82A}">
                    <a16:rowId xmlns:a16="http://schemas.microsoft.com/office/drawing/2014/main" val="33710462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graphicFrame>
        <p:nvGraphicFramePr>
          <p:cNvPr id="10" name="Table 9">
            <a:extLst>
              <a:ext uri="{FF2B5EF4-FFF2-40B4-BE49-F238E27FC236}">
                <a16:creationId xmlns:a16="http://schemas.microsoft.com/office/drawing/2014/main" id="{756311FA-9DAA-E053-022F-680C1BACAE39}"/>
              </a:ext>
            </a:extLst>
          </p:cNvPr>
          <p:cNvGraphicFramePr>
            <a:graphicFrameLocks noGrp="1"/>
          </p:cNvGraphicFramePr>
          <p:nvPr>
            <p:extLst>
              <p:ext uri="{D42A27DB-BD31-4B8C-83A1-F6EECF244321}">
                <p14:modId xmlns:p14="http://schemas.microsoft.com/office/powerpoint/2010/main" val="1290011529"/>
              </p:ext>
            </p:extLst>
          </p:nvPr>
        </p:nvGraphicFramePr>
        <p:xfrm>
          <a:off x="9014012" y="3722696"/>
          <a:ext cx="1223682" cy="1112520"/>
        </p:xfrm>
        <a:graphic>
          <a:graphicData uri="http://schemas.openxmlformats.org/drawingml/2006/table">
            <a:tbl>
              <a:tblPr firstRow="1" bandRow="1">
                <a:tableStyleId>{00A15C55-8517-42AA-B614-E9B94910E393}</a:tableStyleId>
              </a:tblPr>
              <a:tblGrid>
                <a:gridCol w="407894">
                  <a:extLst>
                    <a:ext uri="{9D8B030D-6E8A-4147-A177-3AD203B41FA5}">
                      <a16:colId xmlns:a16="http://schemas.microsoft.com/office/drawing/2014/main" val="1528347213"/>
                    </a:ext>
                  </a:extLst>
                </a:gridCol>
                <a:gridCol w="407894">
                  <a:extLst>
                    <a:ext uri="{9D8B030D-6E8A-4147-A177-3AD203B41FA5}">
                      <a16:colId xmlns:a16="http://schemas.microsoft.com/office/drawing/2014/main" val="2503207533"/>
                    </a:ext>
                  </a:extLst>
                </a:gridCol>
                <a:gridCol w="407894">
                  <a:extLst>
                    <a:ext uri="{9D8B030D-6E8A-4147-A177-3AD203B41FA5}">
                      <a16:colId xmlns:a16="http://schemas.microsoft.com/office/drawing/2014/main" val="2094056540"/>
                    </a:ext>
                  </a:extLst>
                </a:gridCol>
              </a:tblGrid>
              <a:tr h="370840">
                <a:tc>
                  <a:txBody>
                    <a:bodyPr/>
                    <a:lstStyle/>
                    <a:p>
                      <a:r>
                        <a:rPr lang="en-US" dirty="0"/>
                        <a:t>U</a:t>
                      </a:r>
                    </a:p>
                  </a:txBody>
                  <a:tcPr/>
                </a:tc>
                <a:tc>
                  <a:txBody>
                    <a:bodyPr/>
                    <a:lstStyle/>
                    <a:p>
                      <a:r>
                        <a:rPr lang="en-US" dirty="0"/>
                        <a:t>V</a:t>
                      </a:r>
                    </a:p>
                  </a:txBody>
                  <a:tcPr/>
                </a:tc>
                <a:tc>
                  <a:txBody>
                    <a:bodyPr/>
                    <a:lstStyle/>
                    <a:p>
                      <a:r>
                        <a:rPr lang="en-US" dirty="0"/>
                        <a:t>W</a:t>
                      </a:r>
                    </a:p>
                  </a:txBody>
                  <a:tcPr/>
                </a:tc>
                <a:extLst>
                  <a:ext uri="{0D108BD9-81ED-4DB2-BD59-A6C34878D82A}">
                    <a16:rowId xmlns:a16="http://schemas.microsoft.com/office/drawing/2014/main" val="337104621"/>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graphicFrame>
        <p:nvGraphicFramePr>
          <p:cNvPr id="15" name="Table 14">
            <a:extLst>
              <a:ext uri="{FF2B5EF4-FFF2-40B4-BE49-F238E27FC236}">
                <a16:creationId xmlns:a16="http://schemas.microsoft.com/office/drawing/2014/main" id="{C2BD8533-6E52-5DB8-27E9-D14DDDF4F2BA}"/>
              </a:ext>
            </a:extLst>
          </p:cNvPr>
          <p:cNvGraphicFramePr>
            <a:graphicFrameLocks noGrp="1"/>
          </p:cNvGraphicFramePr>
          <p:nvPr>
            <p:extLst>
              <p:ext uri="{D42A27DB-BD31-4B8C-83A1-F6EECF244321}">
                <p14:modId xmlns:p14="http://schemas.microsoft.com/office/powerpoint/2010/main" val="540929831"/>
              </p:ext>
            </p:extLst>
          </p:nvPr>
        </p:nvGraphicFramePr>
        <p:xfrm>
          <a:off x="7135906" y="1825625"/>
          <a:ext cx="1223682" cy="1112520"/>
        </p:xfrm>
        <a:graphic>
          <a:graphicData uri="http://schemas.openxmlformats.org/drawingml/2006/table">
            <a:tbl>
              <a:tblPr firstRow="1" bandRow="1">
                <a:tableStyleId>{5C22544A-7EE6-4342-B048-85BDC9FD1C3A}</a:tableStyleId>
              </a:tblPr>
              <a:tblGrid>
                <a:gridCol w="407894">
                  <a:extLst>
                    <a:ext uri="{9D8B030D-6E8A-4147-A177-3AD203B41FA5}">
                      <a16:colId xmlns:a16="http://schemas.microsoft.com/office/drawing/2014/main" val="1528347213"/>
                    </a:ext>
                  </a:extLst>
                </a:gridCol>
                <a:gridCol w="407894">
                  <a:extLst>
                    <a:ext uri="{9D8B030D-6E8A-4147-A177-3AD203B41FA5}">
                      <a16:colId xmlns:a16="http://schemas.microsoft.com/office/drawing/2014/main" val="2503207533"/>
                    </a:ext>
                  </a:extLst>
                </a:gridCol>
                <a:gridCol w="407894">
                  <a:extLst>
                    <a:ext uri="{9D8B030D-6E8A-4147-A177-3AD203B41FA5}">
                      <a16:colId xmlns:a16="http://schemas.microsoft.com/office/drawing/2014/main" val="2094056540"/>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33710462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graphicFrame>
        <p:nvGraphicFramePr>
          <p:cNvPr id="16" name="Table 15">
            <a:extLst>
              <a:ext uri="{FF2B5EF4-FFF2-40B4-BE49-F238E27FC236}">
                <a16:creationId xmlns:a16="http://schemas.microsoft.com/office/drawing/2014/main" id="{DEA3B921-4701-09D2-C278-4259C2FD5F23}"/>
              </a:ext>
            </a:extLst>
          </p:cNvPr>
          <p:cNvGraphicFramePr>
            <a:graphicFrameLocks noGrp="1"/>
          </p:cNvGraphicFramePr>
          <p:nvPr>
            <p:extLst>
              <p:ext uri="{D42A27DB-BD31-4B8C-83A1-F6EECF244321}">
                <p14:modId xmlns:p14="http://schemas.microsoft.com/office/powerpoint/2010/main" val="3840503372"/>
              </p:ext>
            </p:extLst>
          </p:nvPr>
        </p:nvGraphicFramePr>
        <p:xfrm>
          <a:off x="9152964" y="1825625"/>
          <a:ext cx="1470212" cy="1112520"/>
        </p:xfrm>
        <a:graphic>
          <a:graphicData uri="http://schemas.openxmlformats.org/drawingml/2006/table">
            <a:tbl>
              <a:tblPr firstRow="1" bandRow="1">
                <a:tableStyleId>{00A15C55-8517-42AA-B614-E9B94910E393}</a:tableStyleId>
              </a:tblPr>
              <a:tblGrid>
                <a:gridCol w="367553">
                  <a:extLst>
                    <a:ext uri="{9D8B030D-6E8A-4147-A177-3AD203B41FA5}">
                      <a16:colId xmlns:a16="http://schemas.microsoft.com/office/drawing/2014/main" val="1528347213"/>
                    </a:ext>
                  </a:extLst>
                </a:gridCol>
                <a:gridCol w="367553">
                  <a:extLst>
                    <a:ext uri="{9D8B030D-6E8A-4147-A177-3AD203B41FA5}">
                      <a16:colId xmlns:a16="http://schemas.microsoft.com/office/drawing/2014/main" val="2503207533"/>
                    </a:ext>
                  </a:extLst>
                </a:gridCol>
                <a:gridCol w="367553">
                  <a:extLst>
                    <a:ext uri="{9D8B030D-6E8A-4147-A177-3AD203B41FA5}">
                      <a16:colId xmlns:a16="http://schemas.microsoft.com/office/drawing/2014/main" val="2094056540"/>
                    </a:ext>
                  </a:extLst>
                </a:gridCol>
                <a:gridCol w="367553">
                  <a:extLst>
                    <a:ext uri="{9D8B030D-6E8A-4147-A177-3AD203B41FA5}">
                      <a16:colId xmlns:a16="http://schemas.microsoft.com/office/drawing/2014/main" val="2920946545"/>
                    </a:ext>
                  </a:extLst>
                </a:gridCol>
              </a:tblGrid>
              <a:tr h="370840">
                <a:tc>
                  <a:txBody>
                    <a:bodyPr/>
                    <a:lstStyle/>
                    <a:p>
                      <a:r>
                        <a:rPr lang="en-US" dirty="0"/>
                        <a:t>U</a:t>
                      </a:r>
                    </a:p>
                  </a:txBody>
                  <a:tcPr/>
                </a:tc>
                <a:tc>
                  <a:txBody>
                    <a:bodyPr/>
                    <a:lstStyle/>
                    <a:p>
                      <a:r>
                        <a:rPr lang="en-US" dirty="0"/>
                        <a:t>V</a:t>
                      </a:r>
                    </a:p>
                  </a:txBody>
                  <a:tcPr/>
                </a:tc>
                <a:tc>
                  <a:txBody>
                    <a:bodyPr/>
                    <a:lstStyle/>
                    <a:p>
                      <a:r>
                        <a:rPr lang="en-US" dirty="0"/>
                        <a:t>W</a:t>
                      </a:r>
                    </a:p>
                  </a:txBody>
                  <a:tcPr/>
                </a:tc>
                <a:tc>
                  <a:txBody>
                    <a:bodyPr/>
                    <a:lstStyle/>
                    <a:p>
                      <a:r>
                        <a:rPr lang="en-US" dirty="0"/>
                        <a:t>X</a:t>
                      </a:r>
                    </a:p>
                  </a:txBody>
                  <a:tcPr/>
                </a:tc>
                <a:extLst>
                  <a:ext uri="{0D108BD9-81ED-4DB2-BD59-A6C34878D82A}">
                    <a16:rowId xmlns:a16="http://schemas.microsoft.com/office/drawing/2014/main" val="337104621"/>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5084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32815575"/>
                  </a:ext>
                </a:extLst>
              </a:tr>
            </a:tbl>
          </a:graphicData>
        </a:graphic>
      </p:graphicFrame>
      <p:sp>
        <p:nvSpPr>
          <p:cNvPr id="17" name="Up Arrow 16">
            <a:extLst>
              <a:ext uri="{FF2B5EF4-FFF2-40B4-BE49-F238E27FC236}">
                <a16:creationId xmlns:a16="http://schemas.microsoft.com/office/drawing/2014/main" id="{1F49BCAC-3444-CAB6-4080-CF127DADF344}"/>
              </a:ext>
            </a:extLst>
          </p:cNvPr>
          <p:cNvSpPr/>
          <p:nvPr/>
        </p:nvSpPr>
        <p:spPr>
          <a:xfrm>
            <a:off x="8767482" y="2938145"/>
            <a:ext cx="246530" cy="32272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E12575E-E63B-10F3-6383-DC98A285FB91}"/>
              </a:ext>
            </a:extLst>
          </p:cNvPr>
          <p:cNvSpPr txBox="1"/>
          <p:nvPr/>
        </p:nvSpPr>
        <p:spPr>
          <a:xfrm>
            <a:off x="9043218" y="3059668"/>
            <a:ext cx="1411861" cy="369332"/>
          </a:xfrm>
          <a:prstGeom prst="rect">
            <a:avLst/>
          </a:prstGeom>
          <a:noFill/>
        </p:spPr>
        <p:txBody>
          <a:bodyPr wrap="none" rtlCol="0">
            <a:spAutoFit/>
          </a:bodyPr>
          <a:lstStyle/>
          <a:p>
            <a:r>
              <a:rPr lang="en-US" dirty="0"/>
              <a:t>Infer Schema</a:t>
            </a:r>
          </a:p>
        </p:txBody>
      </p:sp>
      <p:sp>
        <p:nvSpPr>
          <p:cNvPr id="19" name="Oval 18">
            <a:extLst>
              <a:ext uri="{FF2B5EF4-FFF2-40B4-BE49-F238E27FC236}">
                <a16:creationId xmlns:a16="http://schemas.microsoft.com/office/drawing/2014/main" id="{DC6F2A8B-235E-9652-44AE-60D365D63E9F}"/>
              </a:ext>
            </a:extLst>
          </p:cNvPr>
          <p:cNvSpPr/>
          <p:nvPr/>
        </p:nvSpPr>
        <p:spPr>
          <a:xfrm>
            <a:off x="6630517" y="5855487"/>
            <a:ext cx="887506" cy="5647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Oval 19">
            <a:extLst>
              <a:ext uri="{FF2B5EF4-FFF2-40B4-BE49-F238E27FC236}">
                <a16:creationId xmlns:a16="http://schemas.microsoft.com/office/drawing/2014/main" id="{1CEB966C-4AD6-C483-4DAC-056FA83186A8}"/>
              </a:ext>
            </a:extLst>
          </p:cNvPr>
          <p:cNvSpPr/>
          <p:nvPr/>
        </p:nvSpPr>
        <p:spPr>
          <a:xfrm>
            <a:off x="7847404" y="5804192"/>
            <a:ext cx="887506" cy="5647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a:t>
            </a:r>
          </a:p>
        </p:txBody>
      </p:sp>
      <p:cxnSp>
        <p:nvCxnSpPr>
          <p:cNvPr id="22" name="Curved Connector 21">
            <a:extLst>
              <a:ext uri="{FF2B5EF4-FFF2-40B4-BE49-F238E27FC236}">
                <a16:creationId xmlns:a16="http://schemas.microsoft.com/office/drawing/2014/main" id="{3A335D2A-54DE-7AF4-9070-13269EFF648E}"/>
              </a:ext>
            </a:extLst>
          </p:cNvPr>
          <p:cNvCxnSpPr>
            <a:cxnSpLocks/>
            <a:endCxn id="19" idx="0"/>
          </p:cNvCxnSpPr>
          <p:nvPr/>
        </p:nvCxnSpPr>
        <p:spPr>
          <a:xfrm rot="16200000" flipH="1">
            <a:off x="6265764" y="5046981"/>
            <a:ext cx="1173260" cy="443751"/>
          </a:xfrm>
          <a:prstGeom prst="curvedConnector3">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B405A2B-5DD5-F204-0480-C96DAAD2D15C}"/>
              </a:ext>
            </a:extLst>
          </p:cNvPr>
          <p:cNvCxnSpPr>
            <a:cxnSpLocks/>
            <a:endCxn id="19" idx="0"/>
          </p:cNvCxnSpPr>
          <p:nvPr/>
        </p:nvCxnSpPr>
        <p:spPr>
          <a:xfrm rot="5400000">
            <a:off x="6886081" y="4592652"/>
            <a:ext cx="1451024" cy="1074646"/>
          </a:xfrm>
          <a:prstGeom prst="curvedConnector3">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8558B56-BE61-1B88-9C19-1F5E199E1B4E}"/>
              </a:ext>
            </a:extLst>
          </p:cNvPr>
          <p:cNvCxnSpPr>
            <a:cxnSpLocks/>
            <a:endCxn id="20" idx="0"/>
          </p:cNvCxnSpPr>
          <p:nvPr/>
        </p:nvCxnSpPr>
        <p:spPr>
          <a:xfrm rot="16200000" flipH="1">
            <a:off x="7343606" y="4856640"/>
            <a:ext cx="1121967" cy="773135"/>
          </a:xfrm>
          <a:prstGeom prst="curved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FCDD409B-463E-5437-8D81-A636FA4FCD24}"/>
              </a:ext>
            </a:extLst>
          </p:cNvPr>
          <p:cNvCxnSpPr>
            <a:cxnSpLocks/>
            <a:endCxn id="20" idx="0"/>
          </p:cNvCxnSpPr>
          <p:nvPr/>
        </p:nvCxnSpPr>
        <p:spPr>
          <a:xfrm rot="5400000">
            <a:off x="7742050" y="4953572"/>
            <a:ext cx="1399727" cy="301512"/>
          </a:xfrm>
          <a:prstGeom prst="curvedConnector3">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Up Arrow 37">
            <a:extLst>
              <a:ext uri="{FF2B5EF4-FFF2-40B4-BE49-F238E27FC236}">
                <a16:creationId xmlns:a16="http://schemas.microsoft.com/office/drawing/2014/main" id="{E0EDB40E-60AB-890F-8940-DC62DFC65F3D}"/>
              </a:ext>
            </a:extLst>
          </p:cNvPr>
          <p:cNvSpPr/>
          <p:nvPr/>
        </p:nvSpPr>
        <p:spPr>
          <a:xfrm flipV="1">
            <a:off x="8741705" y="4902936"/>
            <a:ext cx="301513" cy="4027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0F6B39D-6531-C170-1676-87D4B7097B67}"/>
              </a:ext>
            </a:extLst>
          </p:cNvPr>
          <p:cNvSpPr txBox="1"/>
          <p:nvPr/>
        </p:nvSpPr>
        <p:spPr>
          <a:xfrm>
            <a:off x="9108738" y="4838321"/>
            <a:ext cx="2009012" cy="369332"/>
          </a:xfrm>
          <a:prstGeom prst="rect">
            <a:avLst/>
          </a:prstGeom>
          <a:noFill/>
        </p:spPr>
        <p:txBody>
          <a:bodyPr wrap="none" rtlCol="0">
            <a:spAutoFit/>
          </a:bodyPr>
          <a:lstStyle/>
          <a:p>
            <a:r>
              <a:rPr lang="en-US" dirty="0"/>
              <a:t>Dataset Annotation</a:t>
            </a:r>
          </a:p>
        </p:txBody>
      </p:sp>
    </p:spTree>
    <p:extLst>
      <p:ext uri="{BB962C8B-B14F-4D97-AF65-F5344CB8AC3E}">
        <p14:creationId xmlns:p14="http://schemas.microsoft.com/office/powerpoint/2010/main" val="3960735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462-2DAE-CBBC-4EEE-B7CE53B8DF4E}"/>
              </a:ext>
            </a:extLst>
          </p:cNvPr>
          <p:cNvSpPr>
            <a:spLocks noGrp="1"/>
          </p:cNvSpPr>
          <p:nvPr>
            <p:ph type="title"/>
          </p:nvPr>
        </p:nvSpPr>
        <p:spPr/>
        <p:txBody>
          <a:bodyPr>
            <a:normAutofit/>
          </a:bodyPr>
          <a:lstStyle/>
          <a:p>
            <a:r>
              <a:rPr lang="en-US" sz="3600" dirty="0"/>
              <a:t>Schema Inference: For Querying</a:t>
            </a:r>
          </a:p>
        </p:txBody>
      </p:sp>
      <p:sp>
        <p:nvSpPr>
          <p:cNvPr id="4" name="Content Placeholder 3">
            <a:extLst>
              <a:ext uri="{FF2B5EF4-FFF2-40B4-BE49-F238E27FC236}">
                <a16:creationId xmlns:a16="http://schemas.microsoft.com/office/drawing/2014/main" id="{ED12A8FE-3498-2EB6-D8A1-29311ED2CD19}"/>
              </a:ext>
            </a:extLst>
          </p:cNvPr>
          <p:cNvSpPr>
            <a:spLocks noGrp="1"/>
          </p:cNvSpPr>
          <p:nvPr>
            <p:ph sz="half" idx="1"/>
          </p:nvPr>
        </p:nvSpPr>
        <p:spPr/>
        <p:txBody>
          <a:bodyPr>
            <a:noAutofit/>
          </a:bodyPr>
          <a:lstStyle/>
          <a:p>
            <a:r>
              <a:rPr lang="en-US" sz="2400" dirty="0"/>
              <a:t>In Schema Inference for Querying, </a:t>
            </a:r>
            <a:r>
              <a:rPr lang="en-GB" sz="2400" b="0" i="0" u="none" strike="noStrike" dirty="0">
                <a:effectLst/>
              </a:rPr>
              <a:t>the aim is to infer a schema that describes the underlying data precisely, so that it can be queried.</a:t>
            </a:r>
          </a:p>
          <a:p>
            <a:r>
              <a:rPr lang="en-GB" sz="2400" dirty="0"/>
              <a:t>Thus, every construct in the underlying datasets is present in the inferred schema.</a:t>
            </a:r>
          </a:p>
          <a:p>
            <a:r>
              <a:rPr lang="en-GB" sz="2400" dirty="0"/>
              <a:t>This approach does not resolve representational inconsistencies, and generally assumes that the underlying documents are somewhat similar.</a:t>
            </a:r>
          </a:p>
          <a:p>
            <a:r>
              <a:rPr lang="en-GB" sz="2400" dirty="0"/>
              <a:t>This approach has primarily been pursued for XML and JSON.</a:t>
            </a:r>
            <a:endParaRPr lang="en-US" sz="2400" dirty="0"/>
          </a:p>
        </p:txBody>
      </p:sp>
      <p:sp>
        <p:nvSpPr>
          <p:cNvPr id="6" name="Content Placeholder 5">
            <a:extLst>
              <a:ext uri="{FF2B5EF4-FFF2-40B4-BE49-F238E27FC236}">
                <a16:creationId xmlns:a16="http://schemas.microsoft.com/office/drawing/2014/main" id="{2470CE3D-9584-6C3A-2B19-5BD64299E179}"/>
              </a:ext>
            </a:extLst>
          </p:cNvPr>
          <p:cNvSpPr>
            <a:spLocks noGrp="1"/>
          </p:cNvSpPr>
          <p:nvPr>
            <p:ph sz="half" idx="2"/>
          </p:nvPr>
        </p:nvSpPr>
        <p:spPr>
          <a:xfrm>
            <a:off x="6172200" y="1825625"/>
            <a:ext cx="5181600" cy="4020919"/>
          </a:xfrm>
        </p:spPr>
        <p:txBody>
          <a:bodyPr>
            <a:noAutofit/>
          </a:bodyPr>
          <a:lstStyle/>
          <a:p>
            <a:pPr marL="0" indent="0">
              <a:buNone/>
            </a:pPr>
            <a:r>
              <a:rPr lang="en-US" sz="1800" dirty="0"/>
              <a:t>For example, schemas of two JSON document fragments:</a:t>
            </a:r>
          </a:p>
          <a:p>
            <a:pPr marL="0" indent="0">
              <a:buNone/>
            </a:pPr>
            <a:r>
              <a:rPr lang="en-GB" sz="1800" b="0" i="0" u="none" strike="noStrike" dirty="0">
                <a:effectLst/>
                <a:latin typeface="Arial" panose="020B0604020202020204" pitchFamily="34" charset="0"/>
              </a:rPr>
              <a:t>{𝑛𝑎𝑚𝑒 : 𝑆𝑡𝑟, 𝑝𝑜𝑠𝑡𝑐𝑜𝑑𝑒 : 𝑆𝑡𝑟 } </a:t>
            </a:r>
          </a:p>
          <a:p>
            <a:pPr marL="0" indent="0">
              <a:buNone/>
            </a:pPr>
            <a:r>
              <a:rPr lang="en-GB" sz="1800" b="0" i="0" u="none" strike="noStrike" dirty="0">
                <a:effectLst/>
                <a:latin typeface="Arial" panose="020B0604020202020204" pitchFamily="34" charset="0"/>
              </a:rPr>
              <a:t>{𝑛𝑎𝑚𝑒 : 𝑆𝑡𝑟, 𝑎𝑑𝑑𝑟𝑒𝑠𝑠 : 𝑆𝑡𝑟 }</a:t>
            </a:r>
          </a:p>
          <a:p>
            <a:pPr marL="0" indent="0">
              <a:buNone/>
            </a:pPr>
            <a:br>
              <a:rPr lang="en-GB" sz="1800" dirty="0"/>
            </a:br>
            <a:r>
              <a:rPr lang="en-GB" sz="1800" b="0" i="0" u="none" strike="noStrike" dirty="0">
                <a:effectLst/>
                <a:latin typeface="Arial" panose="020B0604020202020204" pitchFamily="34" charset="0"/>
              </a:rPr>
              <a:t>A possible fused schema is:</a:t>
            </a:r>
          </a:p>
          <a:p>
            <a:pPr marL="0" indent="0">
              <a:buNone/>
            </a:pPr>
            <a:br>
              <a:rPr lang="en-GB" sz="1800" dirty="0"/>
            </a:br>
            <a:r>
              <a:rPr lang="en-GB" sz="1800" b="0" i="0" u="none" strike="noStrike" dirty="0">
                <a:effectLst/>
                <a:latin typeface="Arial" panose="020B0604020202020204" pitchFamily="34" charset="0"/>
              </a:rPr>
              <a:t>{𝑛𝑎𝑚𝑒 : 𝑆𝑡𝑟, 𝑝𝑜𝑠𝑡𝑐𝑜𝑑𝑒 : 𝑆𝑡𝑟 ?,  𝑎𝑑𝑑𝑟𝑒𝑠𝑠 : 𝑆𝑡𝑟 ?}</a:t>
            </a:r>
            <a:br>
              <a:rPr lang="en-GB" sz="1800" dirty="0"/>
            </a:br>
            <a:endParaRPr lang="en-GB" sz="1800" dirty="0"/>
          </a:p>
          <a:p>
            <a:pPr marL="0" indent="0">
              <a:buNone/>
            </a:pPr>
            <a:r>
              <a:rPr lang="en-GB" sz="1800" dirty="0"/>
              <a:t>Note that in the fused schema, postcode and address can appear together, whereas they cannot in the original fragments.</a:t>
            </a:r>
            <a:endParaRPr lang="en-US" sz="1800" dirty="0"/>
          </a:p>
        </p:txBody>
      </p:sp>
      <p:sp>
        <p:nvSpPr>
          <p:cNvPr id="5" name="TextBox 4">
            <a:extLst>
              <a:ext uri="{FF2B5EF4-FFF2-40B4-BE49-F238E27FC236}">
                <a16:creationId xmlns:a16="http://schemas.microsoft.com/office/drawing/2014/main" id="{C9E75CA2-A76E-A876-5141-DAD61548BCFF}"/>
              </a:ext>
            </a:extLst>
          </p:cNvPr>
          <p:cNvSpPr txBox="1"/>
          <p:nvPr/>
        </p:nvSpPr>
        <p:spPr>
          <a:xfrm>
            <a:off x="6172200" y="5854996"/>
            <a:ext cx="5452390" cy="646331"/>
          </a:xfrm>
          <a:prstGeom prst="rect">
            <a:avLst/>
          </a:prstGeom>
          <a:noFill/>
          <a:ln w="12700">
            <a:solidFill>
              <a:schemeClr val="accent1">
                <a:shade val="15000"/>
              </a:schemeClr>
            </a:solidFill>
          </a:ln>
        </p:spPr>
        <p:txBody>
          <a:bodyPr wrap="none" rtlCol="0">
            <a:spAutoFit/>
          </a:bodyPr>
          <a:lstStyle/>
          <a:p>
            <a:r>
              <a:rPr lang="en-US" dirty="0"/>
              <a:t>M.A. </a:t>
            </a:r>
            <a:r>
              <a:rPr lang="en-US" dirty="0" err="1"/>
              <a:t>Baazizi</a:t>
            </a:r>
            <a:r>
              <a:rPr lang="en-US" dirty="0"/>
              <a:t>, et al.,  Schema Inference for Massive JSON </a:t>
            </a:r>
          </a:p>
          <a:p>
            <a:r>
              <a:rPr lang="en-US" dirty="0"/>
              <a:t>Datasets. EDBT 2017: 222-233</a:t>
            </a:r>
          </a:p>
        </p:txBody>
      </p:sp>
    </p:spTree>
    <p:extLst>
      <p:ext uri="{BB962C8B-B14F-4D97-AF65-F5344CB8AC3E}">
        <p14:creationId xmlns:p14="http://schemas.microsoft.com/office/powerpoint/2010/main" val="2257137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462-2DAE-CBBC-4EEE-B7CE53B8DF4E}"/>
              </a:ext>
            </a:extLst>
          </p:cNvPr>
          <p:cNvSpPr>
            <a:spLocks noGrp="1"/>
          </p:cNvSpPr>
          <p:nvPr>
            <p:ph type="title"/>
          </p:nvPr>
        </p:nvSpPr>
        <p:spPr/>
        <p:txBody>
          <a:bodyPr>
            <a:normAutofit/>
          </a:bodyPr>
          <a:lstStyle/>
          <a:p>
            <a:r>
              <a:rPr lang="en-US" sz="3600" dirty="0"/>
              <a:t>Schema Inference: For Documenting</a:t>
            </a:r>
          </a:p>
        </p:txBody>
      </p:sp>
      <p:sp>
        <p:nvSpPr>
          <p:cNvPr id="4" name="Content Placeholder 3">
            <a:extLst>
              <a:ext uri="{FF2B5EF4-FFF2-40B4-BE49-F238E27FC236}">
                <a16:creationId xmlns:a16="http://schemas.microsoft.com/office/drawing/2014/main" id="{ED12A8FE-3498-2EB6-D8A1-29311ED2CD19}"/>
              </a:ext>
            </a:extLst>
          </p:cNvPr>
          <p:cNvSpPr>
            <a:spLocks noGrp="1"/>
          </p:cNvSpPr>
          <p:nvPr>
            <p:ph sz="half" idx="1"/>
          </p:nvPr>
        </p:nvSpPr>
        <p:spPr/>
        <p:txBody>
          <a:bodyPr>
            <a:normAutofit/>
          </a:bodyPr>
          <a:lstStyle/>
          <a:p>
            <a:pPr marL="0" indent="0">
              <a:buNone/>
            </a:pPr>
            <a:r>
              <a:rPr lang="en-US" dirty="0"/>
              <a:t>In more unruly settings, where there are many independent publishers, it is common to infer a schema that:</a:t>
            </a:r>
          </a:p>
          <a:p>
            <a:r>
              <a:rPr lang="en-US" dirty="0"/>
              <a:t>broadly retains the same level of detail in sources, but</a:t>
            </a:r>
          </a:p>
          <a:p>
            <a:r>
              <a:rPr lang="en-US" dirty="0"/>
              <a:t>abstracts over (some) representational inconsistencies.</a:t>
            </a:r>
          </a:p>
          <a:p>
            <a:pPr marL="0" indent="0">
              <a:buNone/>
            </a:pPr>
            <a:r>
              <a:rPr lang="en-US" dirty="0"/>
              <a:t>There are many examples of this approach for RDF data.</a:t>
            </a:r>
          </a:p>
        </p:txBody>
      </p:sp>
      <p:graphicFrame>
        <p:nvGraphicFramePr>
          <p:cNvPr id="3" name="Diagram 2">
            <a:extLst>
              <a:ext uri="{FF2B5EF4-FFF2-40B4-BE49-F238E27FC236}">
                <a16:creationId xmlns:a16="http://schemas.microsoft.com/office/drawing/2014/main" id="{3EE6FA13-4526-5300-1B25-23C272893C40}"/>
              </a:ext>
            </a:extLst>
          </p:cNvPr>
          <p:cNvGraphicFramePr/>
          <p:nvPr>
            <p:extLst>
              <p:ext uri="{D42A27DB-BD31-4B8C-83A1-F6EECF244321}">
                <p14:modId xmlns:p14="http://schemas.microsoft.com/office/powerpoint/2010/main" val="350137065"/>
              </p:ext>
            </p:extLst>
          </p:nvPr>
        </p:nvGraphicFramePr>
        <p:xfrm>
          <a:off x="6617380" y="1825625"/>
          <a:ext cx="4950986" cy="3861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F3F1812-B3DD-FD3F-2ADE-24311D2E25BC}"/>
              </a:ext>
            </a:extLst>
          </p:cNvPr>
          <p:cNvSpPr txBox="1"/>
          <p:nvPr/>
        </p:nvSpPr>
        <p:spPr>
          <a:xfrm>
            <a:off x="6527409" y="5776204"/>
            <a:ext cx="5271571" cy="923330"/>
          </a:xfrm>
          <a:prstGeom prst="rect">
            <a:avLst/>
          </a:prstGeom>
          <a:noFill/>
          <a:ln w="12700">
            <a:solidFill>
              <a:schemeClr val="accent1">
                <a:shade val="15000"/>
              </a:schemeClr>
            </a:solidFill>
          </a:ln>
        </p:spPr>
        <p:txBody>
          <a:bodyPr wrap="none" rtlCol="0">
            <a:spAutoFit/>
          </a:bodyPr>
          <a:lstStyle/>
          <a:p>
            <a:r>
              <a:rPr lang="en-US" dirty="0"/>
              <a:t>K. Christodoulou, et al., Structure Inference for Linked </a:t>
            </a:r>
          </a:p>
          <a:p>
            <a:r>
              <a:rPr lang="en-US" dirty="0"/>
              <a:t>Data Sources Using Clustering. Trans. Large Scale Data </a:t>
            </a:r>
          </a:p>
          <a:p>
            <a:r>
              <a:rPr lang="en-US" dirty="0" err="1"/>
              <a:t>Knowl</a:t>
            </a:r>
            <a:r>
              <a:rPr lang="en-US" dirty="0"/>
              <a:t>. Centered Syst. 19: 1-25 (2015)</a:t>
            </a:r>
          </a:p>
        </p:txBody>
      </p:sp>
    </p:spTree>
    <p:extLst>
      <p:ext uri="{BB962C8B-B14F-4D97-AF65-F5344CB8AC3E}">
        <p14:creationId xmlns:p14="http://schemas.microsoft.com/office/powerpoint/2010/main" val="9318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A462-2DAE-CBBC-4EEE-B7CE53B8DF4E}"/>
              </a:ext>
            </a:extLst>
          </p:cNvPr>
          <p:cNvSpPr>
            <a:spLocks noGrp="1"/>
          </p:cNvSpPr>
          <p:nvPr>
            <p:ph type="title"/>
          </p:nvPr>
        </p:nvSpPr>
        <p:spPr/>
        <p:txBody>
          <a:bodyPr>
            <a:normAutofit/>
          </a:bodyPr>
          <a:lstStyle/>
          <a:p>
            <a:r>
              <a:rPr lang="en-US" sz="3600" dirty="0"/>
              <a:t>Schema Inference: For Summarizing</a:t>
            </a:r>
          </a:p>
        </p:txBody>
      </p:sp>
      <p:sp>
        <p:nvSpPr>
          <p:cNvPr id="4" name="Content Placeholder 3">
            <a:extLst>
              <a:ext uri="{FF2B5EF4-FFF2-40B4-BE49-F238E27FC236}">
                <a16:creationId xmlns:a16="http://schemas.microsoft.com/office/drawing/2014/main" id="{ED12A8FE-3498-2EB6-D8A1-29311ED2CD19}"/>
              </a:ext>
            </a:extLst>
          </p:cNvPr>
          <p:cNvSpPr>
            <a:spLocks noGrp="1"/>
          </p:cNvSpPr>
          <p:nvPr>
            <p:ph sz="half" idx="1"/>
          </p:nvPr>
        </p:nvSpPr>
        <p:spPr/>
        <p:txBody>
          <a:bodyPr>
            <a:normAutofit fontScale="92500" lnSpcReduction="20000"/>
          </a:bodyPr>
          <a:lstStyle/>
          <a:p>
            <a:r>
              <a:rPr lang="en-US" dirty="0"/>
              <a:t>The previous approaches infer complete (querying) or fairly comprehensive (documenting) schemas.</a:t>
            </a:r>
          </a:p>
          <a:p>
            <a:r>
              <a:rPr lang="en-US" dirty="0"/>
              <a:t>For a large repository, such a schema may be huge; it may still be difficult to get a good impression as to the main areas covered.</a:t>
            </a:r>
          </a:p>
          <a:p>
            <a:r>
              <a:rPr lang="en-US" dirty="0"/>
              <a:t>Thus, a summary tries to identify a much more concise result, perhaps of a given size: </a:t>
            </a:r>
          </a:p>
          <a:p>
            <a:pPr lvl="1"/>
            <a:r>
              <a:rPr lang="en-US" i="1" dirty="0"/>
              <a:t>what are the 10 most important datasets in this repository?</a:t>
            </a:r>
          </a:p>
        </p:txBody>
      </p:sp>
      <p:sp>
        <p:nvSpPr>
          <p:cNvPr id="3" name="Content Placeholder 2">
            <a:extLst>
              <a:ext uri="{FF2B5EF4-FFF2-40B4-BE49-F238E27FC236}">
                <a16:creationId xmlns:a16="http://schemas.microsoft.com/office/drawing/2014/main" id="{15A49B78-03A8-A9C6-542A-A2428A6A2C39}"/>
              </a:ext>
            </a:extLst>
          </p:cNvPr>
          <p:cNvSpPr>
            <a:spLocks noGrp="1"/>
          </p:cNvSpPr>
          <p:nvPr>
            <p:ph sz="half" idx="2"/>
          </p:nvPr>
        </p:nvSpPr>
        <p:spPr>
          <a:xfrm>
            <a:off x="6172200" y="1825625"/>
            <a:ext cx="5181600" cy="1876945"/>
          </a:xfrm>
        </p:spPr>
        <p:txBody>
          <a:bodyPr>
            <a:normAutofit fontScale="92500" lnSpcReduction="20000"/>
          </a:bodyPr>
          <a:lstStyle/>
          <a:p>
            <a:pPr marL="0" indent="0">
              <a:buNone/>
            </a:pPr>
            <a:r>
              <a:rPr lang="en-US" dirty="0"/>
              <a:t>In the paper cited, an initial hierarchal schema is simplified so that groups of nodes (not necessarily at the same level) are replaced by a single representative node, based on </a:t>
            </a:r>
            <a:r>
              <a:rPr lang="en-US" i="1" dirty="0"/>
              <a:t>connectivity</a:t>
            </a:r>
            <a:r>
              <a:rPr lang="en-US" dirty="0"/>
              <a:t>, </a:t>
            </a:r>
            <a:r>
              <a:rPr lang="en-US" i="1" dirty="0"/>
              <a:t>cardinality</a:t>
            </a:r>
            <a:r>
              <a:rPr lang="en-US" dirty="0"/>
              <a:t> and </a:t>
            </a:r>
            <a:r>
              <a:rPr lang="en-US" i="1" dirty="0"/>
              <a:t>coverage</a:t>
            </a:r>
            <a:r>
              <a:rPr lang="en-US" dirty="0"/>
              <a:t>.</a:t>
            </a:r>
          </a:p>
        </p:txBody>
      </p:sp>
      <p:graphicFrame>
        <p:nvGraphicFramePr>
          <p:cNvPr id="5" name="Diagram 4">
            <a:extLst>
              <a:ext uri="{FF2B5EF4-FFF2-40B4-BE49-F238E27FC236}">
                <a16:creationId xmlns:a16="http://schemas.microsoft.com/office/drawing/2014/main" id="{E7ECD4CE-DC0A-B53B-BD83-1A49A0E4AF9C}"/>
              </a:ext>
            </a:extLst>
          </p:cNvPr>
          <p:cNvGraphicFramePr/>
          <p:nvPr>
            <p:extLst>
              <p:ext uri="{D42A27DB-BD31-4B8C-83A1-F6EECF244321}">
                <p14:modId xmlns:p14="http://schemas.microsoft.com/office/powerpoint/2010/main" val="3682909902"/>
              </p:ext>
            </p:extLst>
          </p:nvPr>
        </p:nvGraphicFramePr>
        <p:xfrm>
          <a:off x="6355829" y="4057112"/>
          <a:ext cx="4997971" cy="243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quot;No&quot; Symbol 6">
            <a:extLst>
              <a:ext uri="{FF2B5EF4-FFF2-40B4-BE49-F238E27FC236}">
                <a16:creationId xmlns:a16="http://schemas.microsoft.com/office/drawing/2014/main" id="{AEA7122C-9014-9FFC-3E58-69A92061011F}"/>
              </a:ext>
            </a:extLst>
          </p:cNvPr>
          <p:cNvSpPr/>
          <p:nvPr/>
        </p:nvSpPr>
        <p:spPr>
          <a:xfrm>
            <a:off x="9470033" y="5985240"/>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a:extLst>
              <a:ext uri="{FF2B5EF4-FFF2-40B4-BE49-F238E27FC236}">
                <a16:creationId xmlns:a16="http://schemas.microsoft.com/office/drawing/2014/main" id="{4DB921CA-B916-431E-52B4-DE21D5DC1ABC}"/>
              </a:ext>
            </a:extLst>
          </p:cNvPr>
          <p:cNvSpPr/>
          <p:nvPr/>
        </p:nvSpPr>
        <p:spPr>
          <a:xfrm>
            <a:off x="9878510" y="4751352"/>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a:extLst>
              <a:ext uri="{FF2B5EF4-FFF2-40B4-BE49-F238E27FC236}">
                <a16:creationId xmlns:a16="http://schemas.microsoft.com/office/drawing/2014/main" id="{4C555CED-1FE8-6F2C-0136-A4D38399AF84}"/>
              </a:ext>
            </a:extLst>
          </p:cNvPr>
          <p:cNvSpPr/>
          <p:nvPr/>
        </p:nvSpPr>
        <p:spPr>
          <a:xfrm>
            <a:off x="7777396" y="4751351"/>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quot;No&quot; Symbol 9">
            <a:extLst>
              <a:ext uri="{FF2B5EF4-FFF2-40B4-BE49-F238E27FC236}">
                <a16:creationId xmlns:a16="http://schemas.microsoft.com/office/drawing/2014/main" id="{34149065-B270-1BC1-99B4-144019C5E690}"/>
              </a:ext>
            </a:extLst>
          </p:cNvPr>
          <p:cNvSpPr/>
          <p:nvPr/>
        </p:nvSpPr>
        <p:spPr>
          <a:xfrm>
            <a:off x="8614971" y="4751352"/>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quot;No&quot; Symbol 10">
            <a:extLst>
              <a:ext uri="{FF2B5EF4-FFF2-40B4-BE49-F238E27FC236}">
                <a16:creationId xmlns:a16="http://schemas.microsoft.com/office/drawing/2014/main" id="{2A5B2CA2-4510-C2AC-05B2-D8BDEECD4739}"/>
              </a:ext>
            </a:extLst>
          </p:cNvPr>
          <p:cNvSpPr/>
          <p:nvPr/>
        </p:nvSpPr>
        <p:spPr>
          <a:xfrm>
            <a:off x="8628087" y="5998092"/>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quot; Symbol 11">
            <a:extLst>
              <a:ext uri="{FF2B5EF4-FFF2-40B4-BE49-F238E27FC236}">
                <a16:creationId xmlns:a16="http://schemas.microsoft.com/office/drawing/2014/main" id="{F5B72B28-8D18-EC1A-554C-FBFA50BBE357}"/>
              </a:ext>
            </a:extLst>
          </p:cNvPr>
          <p:cNvSpPr/>
          <p:nvPr/>
        </p:nvSpPr>
        <p:spPr>
          <a:xfrm>
            <a:off x="10358195" y="6000122"/>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quot;No&quot; Symbol 12">
            <a:extLst>
              <a:ext uri="{FF2B5EF4-FFF2-40B4-BE49-F238E27FC236}">
                <a16:creationId xmlns:a16="http://schemas.microsoft.com/office/drawing/2014/main" id="{9450E992-9677-6D21-52AB-1578D6044376}"/>
              </a:ext>
            </a:extLst>
          </p:cNvPr>
          <p:cNvSpPr/>
          <p:nvPr/>
        </p:nvSpPr>
        <p:spPr>
          <a:xfrm>
            <a:off x="7786141" y="5999110"/>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BFA07D56-7D71-CC19-2DBA-E21A80891B26}"/>
              </a:ext>
            </a:extLst>
          </p:cNvPr>
          <p:cNvSpPr/>
          <p:nvPr/>
        </p:nvSpPr>
        <p:spPr>
          <a:xfrm>
            <a:off x="6957311" y="5998093"/>
            <a:ext cx="479685" cy="449705"/>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123AA6A-4320-D6CE-C1F9-9931EEA4FB7F}"/>
              </a:ext>
            </a:extLst>
          </p:cNvPr>
          <p:cNvSpPr txBox="1"/>
          <p:nvPr/>
        </p:nvSpPr>
        <p:spPr>
          <a:xfrm>
            <a:off x="841934" y="5985240"/>
            <a:ext cx="4994238" cy="646331"/>
          </a:xfrm>
          <a:prstGeom prst="rect">
            <a:avLst/>
          </a:prstGeom>
          <a:noFill/>
          <a:ln w="12700">
            <a:solidFill>
              <a:schemeClr val="accent1">
                <a:shade val="15000"/>
              </a:schemeClr>
            </a:solidFill>
          </a:ln>
        </p:spPr>
        <p:txBody>
          <a:bodyPr wrap="square" rtlCol="0">
            <a:spAutoFit/>
          </a:bodyPr>
          <a:lstStyle/>
          <a:p>
            <a:r>
              <a:rPr lang="en-US" dirty="0"/>
              <a:t>Cong Yu, H. V. Jagadish: Schema Summarization. </a:t>
            </a:r>
          </a:p>
          <a:p>
            <a:r>
              <a:rPr lang="en-US" dirty="0"/>
              <a:t>VLDB 2006: 319-330</a:t>
            </a:r>
          </a:p>
        </p:txBody>
      </p:sp>
    </p:spTree>
    <p:extLst>
      <p:ext uri="{BB962C8B-B14F-4D97-AF65-F5344CB8AC3E}">
        <p14:creationId xmlns:p14="http://schemas.microsoft.com/office/powerpoint/2010/main" val="307325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D3FD-37A0-120D-596A-69171EC3042A}"/>
              </a:ext>
            </a:extLst>
          </p:cNvPr>
          <p:cNvSpPr>
            <a:spLocks noGrp="1"/>
          </p:cNvSpPr>
          <p:nvPr>
            <p:ph type="title"/>
          </p:nvPr>
        </p:nvSpPr>
        <p:spPr/>
        <p:txBody>
          <a:bodyPr/>
          <a:lstStyle/>
          <a:p>
            <a:r>
              <a:rPr lang="en-US" dirty="0"/>
              <a:t>Dataset Discovery &amp; Exploration for </a:t>
            </a:r>
            <a:r>
              <a:rPr lang="en-US" dirty="0" err="1"/>
              <a:t>AutoML</a:t>
            </a:r>
            <a:endParaRPr lang="en-US" dirty="0"/>
          </a:p>
        </p:txBody>
      </p:sp>
      <p:sp>
        <p:nvSpPr>
          <p:cNvPr id="3" name="Content Placeholder 2">
            <a:extLst>
              <a:ext uri="{FF2B5EF4-FFF2-40B4-BE49-F238E27FC236}">
                <a16:creationId xmlns:a16="http://schemas.microsoft.com/office/drawing/2014/main" id="{DCD900BD-FF69-10B7-EC13-B1C5142C4689}"/>
              </a:ext>
            </a:extLst>
          </p:cNvPr>
          <p:cNvSpPr>
            <a:spLocks noGrp="1"/>
          </p:cNvSpPr>
          <p:nvPr>
            <p:ph sz="half" idx="1"/>
          </p:nvPr>
        </p:nvSpPr>
        <p:spPr/>
        <p:txBody>
          <a:bodyPr>
            <a:normAutofit lnSpcReduction="10000"/>
          </a:bodyPr>
          <a:lstStyle/>
          <a:p>
            <a:r>
              <a:rPr lang="en-US" dirty="0"/>
              <a:t>The </a:t>
            </a:r>
            <a:r>
              <a:rPr lang="en-US" dirty="0" err="1"/>
              <a:t>AutoML</a:t>
            </a:r>
            <a:r>
              <a:rPr lang="en-US" dirty="0"/>
              <a:t> market was estimated to have been $1.0B in 2022, predicted to grow to $6.4B in 2028 (</a:t>
            </a:r>
            <a:r>
              <a:rPr lang="en-US" dirty="0" err="1"/>
              <a:t>marketsandmarkets.com</a:t>
            </a:r>
            <a:r>
              <a:rPr lang="en-US" dirty="0"/>
              <a:t>).</a:t>
            </a:r>
          </a:p>
          <a:p>
            <a:r>
              <a:rPr lang="en-US" dirty="0" err="1"/>
              <a:t>AutoML</a:t>
            </a:r>
            <a:r>
              <a:rPr lang="en-US" dirty="0"/>
              <a:t> workflows often contain data ingestion and data preprocessing steps, so advances in Dataset Discovery &amp; Exploration can contribute to upstream </a:t>
            </a:r>
            <a:r>
              <a:rPr lang="en-US" dirty="0" err="1"/>
              <a:t>AutoML</a:t>
            </a:r>
            <a:r>
              <a:rPr lang="en-US" dirty="0"/>
              <a:t> pipelines.</a:t>
            </a:r>
          </a:p>
          <a:p>
            <a:endParaRPr lang="en-US" dirty="0"/>
          </a:p>
          <a:p>
            <a:endParaRPr lang="en-US" dirty="0"/>
          </a:p>
        </p:txBody>
      </p:sp>
      <p:graphicFrame>
        <p:nvGraphicFramePr>
          <p:cNvPr id="4" name="Diagram 3">
            <a:extLst>
              <a:ext uri="{FF2B5EF4-FFF2-40B4-BE49-F238E27FC236}">
                <a16:creationId xmlns:a16="http://schemas.microsoft.com/office/drawing/2014/main" id="{D0713A42-C5AC-0272-E3F2-68F3FBD78988}"/>
              </a:ext>
            </a:extLst>
          </p:cNvPr>
          <p:cNvGraphicFramePr/>
          <p:nvPr>
            <p:extLst>
              <p:ext uri="{D42A27DB-BD31-4B8C-83A1-F6EECF244321}">
                <p14:modId xmlns:p14="http://schemas.microsoft.com/office/powerpoint/2010/main" val="2486496099"/>
              </p:ext>
            </p:extLst>
          </p:nvPr>
        </p:nvGraphicFramePr>
        <p:xfrm>
          <a:off x="6651810" y="1825625"/>
          <a:ext cx="4518213" cy="4144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845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61B-23E5-0CA6-2C12-344AFF36E21D}"/>
              </a:ext>
            </a:extLst>
          </p:cNvPr>
          <p:cNvSpPr>
            <a:spLocks noGrp="1"/>
          </p:cNvSpPr>
          <p:nvPr>
            <p:ph type="title"/>
          </p:nvPr>
        </p:nvSpPr>
        <p:spPr/>
        <p:txBody>
          <a:bodyPr/>
          <a:lstStyle/>
          <a:p>
            <a:r>
              <a:rPr lang="en-US" dirty="0"/>
              <a:t>Behind the Scenes: ABSTRA</a:t>
            </a:r>
          </a:p>
        </p:txBody>
      </p:sp>
      <p:sp>
        <p:nvSpPr>
          <p:cNvPr id="3" name="Content Placeholder 2">
            <a:extLst>
              <a:ext uri="{FF2B5EF4-FFF2-40B4-BE49-F238E27FC236}">
                <a16:creationId xmlns:a16="http://schemas.microsoft.com/office/drawing/2014/main" id="{F18B3AA6-E08D-78C5-3DF7-0EA155833F1F}"/>
              </a:ext>
            </a:extLst>
          </p:cNvPr>
          <p:cNvSpPr>
            <a:spLocks noGrp="1"/>
          </p:cNvSpPr>
          <p:nvPr>
            <p:ph sz="half" idx="1"/>
          </p:nvPr>
        </p:nvSpPr>
        <p:spPr/>
        <p:txBody>
          <a:bodyPr>
            <a:normAutofit fontScale="92500" lnSpcReduction="10000"/>
          </a:bodyPr>
          <a:lstStyle/>
          <a:p>
            <a:r>
              <a:rPr lang="en-US" dirty="0"/>
              <a:t>Here we zoom in on a schema inference paper from this conference!</a:t>
            </a:r>
          </a:p>
          <a:p>
            <a:r>
              <a:rPr lang="en-US" dirty="0"/>
              <a:t>Perhaps there are never enough names for an area: </a:t>
            </a:r>
          </a:p>
          <a:p>
            <a:pPr lvl="1"/>
            <a:r>
              <a:rPr lang="en-US" dirty="0"/>
              <a:t>schema extraction, </a:t>
            </a:r>
          </a:p>
          <a:p>
            <a:pPr lvl="1"/>
            <a:r>
              <a:rPr lang="en-US" dirty="0"/>
              <a:t>schema discovery,</a:t>
            </a:r>
          </a:p>
          <a:p>
            <a:pPr lvl="1"/>
            <a:r>
              <a:rPr lang="en-US" dirty="0"/>
              <a:t>structure inference, </a:t>
            </a:r>
          </a:p>
          <a:p>
            <a:pPr lvl="1"/>
            <a:r>
              <a:rPr lang="en-US" dirty="0"/>
              <a:t>graph summarization,</a:t>
            </a:r>
          </a:p>
          <a:p>
            <a:pPr lvl="1"/>
            <a:r>
              <a:rPr lang="en-US" dirty="0"/>
              <a:t>schema induction, and now </a:t>
            </a:r>
          </a:p>
          <a:p>
            <a:pPr lvl="1"/>
            <a:r>
              <a:rPr lang="en-US" i="1" dirty="0"/>
              <a:t>computing generic abstractions</a:t>
            </a:r>
            <a:r>
              <a:rPr lang="en-US" dirty="0"/>
              <a:t>.</a:t>
            </a:r>
          </a:p>
        </p:txBody>
      </p:sp>
      <p:sp>
        <p:nvSpPr>
          <p:cNvPr id="4" name="Content Placeholder 3">
            <a:extLst>
              <a:ext uri="{FF2B5EF4-FFF2-40B4-BE49-F238E27FC236}">
                <a16:creationId xmlns:a16="http://schemas.microsoft.com/office/drawing/2014/main" id="{4F134D1C-9A49-E3AC-9698-5A6424B78449}"/>
              </a:ext>
            </a:extLst>
          </p:cNvPr>
          <p:cNvSpPr>
            <a:spLocks noGrp="1"/>
          </p:cNvSpPr>
          <p:nvPr>
            <p:ph sz="half" idx="2"/>
          </p:nvPr>
        </p:nvSpPr>
        <p:spPr>
          <a:xfrm>
            <a:off x="6172200" y="1825625"/>
            <a:ext cx="5181600" cy="3765706"/>
          </a:xfrm>
        </p:spPr>
        <p:txBody>
          <a:bodyPr>
            <a:normAutofit fontScale="92500" lnSpcReduction="10000"/>
          </a:bodyPr>
          <a:lstStyle/>
          <a:p>
            <a:pPr marL="0" indent="0">
              <a:buNone/>
            </a:pPr>
            <a:r>
              <a:rPr lang="en-US" dirty="0"/>
              <a:t>Features of the proposal include:</a:t>
            </a:r>
          </a:p>
          <a:p>
            <a:r>
              <a:rPr lang="en-US" dirty="0"/>
              <a:t>Not specific to a single data model – maps different data models into graphs.</a:t>
            </a:r>
          </a:p>
          <a:p>
            <a:r>
              <a:rPr lang="en-US" dirty="0"/>
              <a:t>Infers a conceptual schema – aims to abstract over certain details from a typical schema language.</a:t>
            </a:r>
          </a:p>
          <a:p>
            <a:r>
              <a:rPr lang="en-US" dirty="0"/>
              <a:t>Several evaluations feature user studies – ”what do you think of this inferred schema” …</a:t>
            </a:r>
          </a:p>
        </p:txBody>
      </p:sp>
      <p:sp>
        <p:nvSpPr>
          <p:cNvPr id="5" name="TextBox 4">
            <a:extLst>
              <a:ext uri="{FF2B5EF4-FFF2-40B4-BE49-F238E27FC236}">
                <a16:creationId xmlns:a16="http://schemas.microsoft.com/office/drawing/2014/main" id="{5016FF3C-5CBF-E4A3-ACF6-CC513E35B8EC}"/>
              </a:ext>
            </a:extLst>
          </p:cNvPr>
          <p:cNvSpPr txBox="1"/>
          <p:nvPr/>
        </p:nvSpPr>
        <p:spPr>
          <a:xfrm>
            <a:off x="6172200" y="5715298"/>
            <a:ext cx="5257800" cy="923330"/>
          </a:xfrm>
          <a:prstGeom prst="rect">
            <a:avLst/>
          </a:prstGeom>
          <a:noFill/>
          <a:ln w="12700">
            <a:solidFill>
              <a:schemeClr val="accent1">
                <a:shade val="15000"/>
              </a:schemeClr>
            </a:solidFill>
          </a:ln>
        </p:spPr>
        <p:txBody>
          <a:bodyPr wrap="square" rtlCol="0">
            <a:spAutoFit/>
          </a:bodyPr>
          <a:lstStyle/>
          <a:p>
            <a:r>
              <a:rPr lang="en-US" dirty="0"/>
              <a:t>Nelly Barret, Ioana Manolescu, </a:t>
            </a:r>
            <a:r>
              <a:rPr lang="en-US" dirty="0" err="1"/>
              <a:t>Prajna</a:t>
            </a:r>
            <a:r>
              <a:rPr lang="en-US" dirty="0"/>
              <a:t> Upadhyay: Computing Generic Abstractions from Application Datasets. EDBT 2024: 94-107</a:t>
            </a:r>
          </a:p>
        </p:txBody>
      </p:sp>
    </p:spTree>
    <p:extLst>
      <p:ext uri="{BB962C8B-B14F-4D97-AF65-F5344CB8AC3E}">
        <p14:creationId xmlns:p14="http://schemas.microsoft.com/office/powerpoint/2010/main" val="1772299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61B-23E5-0CA6-2C12-344AFF36E21D}"/>
              </a:ext>
            </a:extLst>
          </p:cNvPr>
          <p:cNvSpPr>
            <a:spLocks noGrp="1"/>
          </p:cNvSpPr>
          <p:nvPr>
            <p:ph type="title"/>
          </p:nvPr>
        </p:nvSpPr>
        <p:spPr/>
        <p:txBody>
          <a:bodyPr/>
          <a:lstStyle/>
          <a:p>
            <a:r>
              <a:rPr lang="en-US" dirty="0"/>
              <a:t>Behind the Scenes: ABSTRA</a:t>
            </a:r>
          </a:p>
        </p:txBody>
      </p:sp>
      <p:sp>
        <p:nvSpPr>
          <p:cNvPr id="3" name="Content Placeholder 2">
            <a:extLst>
              <a:ext uri="{FF2B5EF4-FFF2-40B4-BE49-F238E27FC236}">
                <a16:creationId xmlns:a16="http://schemas.microsoft.com/office/drawing/2014/main" id="{F18B3AA6-E08D-78C5-3DF7-0EA155833F1F}"/>
              </a:ext>
            </a:extLst>
          </p:cNvPr>
          <p:cNvSpPr>
            <a:spLocks noGrp="1"/>
          </p:cNvSpPr>
          <p:nvPr>
            <p:ph sz="half" idx="1"/>
          </p:nvPr>
        </p:nvSpPr>
        <p:spPr/>
        <p:txBody>
          <a:bodyPr>
            <a:normAutofit fontScale="92500" lnSpcReduction="10000"/>
          </a:bodyPr>
          <a:lstStyle/>
          <a:p>
            <a:pPr marL="0" indent="0">
              <a:buNone/>
            </a:pPr>
            <a:r>
              <a:rPr lang="en-US" dirty="0"/>
              <a:t>From our previous classification, ABSTRA is:</a:t>
            </a:r>
          </a:p>
          <a:p>
            <a:r>
              <a:rPr lang="en-US" i="1" dirty="0"/>
              <a:t>For documenting </a:t>
            </a:r>
            <a:r>
              <a:rPr lang="en-US" dirty="0"/>
              <a:t>– the level of detail produced is comparable to that of other conceptual schema inference proposals.</a:t>
            </a:r>
          </a:p>
          <a:p>
            <a:r>
              <a:rPr lang="en-US" i="1" dirty="0"/>
              <a:t>For summarizing </a:t>
            </a:r>
            <a:r>
              <a:rPr lang="en-US" dirty="0"/>
              <a:t>– it is possible to control the size of the inferred schema.</a:t>
            </a:r>
          </a:p>
          <a:p>
            <a:pPr marL="0" indent="0">
              <a:buNone/>
            </a:pPr>
            <a:r>
              <a:rPr lang="en-US" dirty="0"/>
              <a:t>Like other documenting proposals, there are quite a few steps.</a:t>
            </a:r>
          </a:p>
          <a:p>
            <a:endParaRPr lang="en-US" dirty="0"/>
          </a:p>
        </p:txBody>
      </p:sp>
      <p:graphicFrame>
        <p:nvGraphicFramePr>
          <p:cNvPr id="8" name="Diagram 7">
            <a:extLst>
              <a:ext uri="{FF2B5EF4-FFF2-40B4-BE49-F238E27FC236}">
                <a16:creationId xmlns:a16="http://schemas.microsoft.com/office/drawing/2014/main" id="{688ED77A-E4A9-E754-B9F6-5CEB60360576}"/>
              </a:ext>
            </a:extLst>
          </p:cNvPr>
          <p:cNvGraphicFramePr/>
          <p:nvPr>
            <p:extLst>
              <p:ext uri="{D42A27DB-BD31-4B8C-83A1-F6EECF244321}">
                <p14:modId xmlns:p14="http://schemas.microsoft.com/office/powerpoint/2010/main" val="1908622752"/>
              </p:ext>
            </p:extLst>
          </p:nvPr>
        </p:nvGraphicFramePr>
        <p:xfrm>
          <a:off x="6724338" y="1614180"/>
          <a:ext cx="4629462" cy="456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513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61B-23E5-0CA6-2C12-344AFF36E21D}"/>
              </a:ext>
            </a:extLst>
          </p:cNvPr>
          <p:cNvSpPr>
            <a:spLocks noGrp="1"/>
          </p:cNvSpPr>
          <p:nvPr>
            <p:ph type="title"/>
          </p:nvPr>
        </p:nvSpPr>
        <p:spPr/>
        <p:txBody>
          <a:bodyPr>
            <a:normAutofit/>
          </a:bodyPr>
          <a:lstStyle/>
          <a:p>
            <a:r>
              <a:rPr lang="en-US" sz="4000" dirty="0"/>
              <a:t>Behind the Scenes: ABSTRA</a:t>
            </a:r>
          </a:p>
        </p:txBody>
      </p:sp>
      <p:sp>
        <p:nvSpPr>
          <p:cNvPr id="3" name="Content Placeholder 2">
            <a:extLst>
              <a:ext uri="{FF2B5EF4-FFF2-40B4-BE49-F238E27FC236}">
                <a16:creationId xmlns:a16="http://schemas.microsoft.com/office/drawing/2014/main" id="{F18B3AA6-E08D-78C5-3DF7-0EA155833F1F}"/>
              </a:ext>
            </a:extLst>
          </p:cNvPr>
          <p:cNvSpPr>
            <a:spLocks noGrp="1"/>
          </p:cNvSpPr>
          <p:nvPr>
            <p:ph sz="half" idx="1"/>
          </p:nvPr>
        </p:nvSpPr>
        <p:spPr/>
        <p:txBody>
          <a:bodyPr>
            <a:normAutofit fontScale="92500" lnSpcReduction="10000"/>
          </a:bodyPr>
          <a:lstStyle/>
          <a:p>
            <a:pPr marL="0" indent="0">
              <a:buNone/>
            </a:pPr>
            <a:r>
              <a:rPr lang="en-US" dirty="0"/>
              <a:t>Input data can be modelled using Relational, CSV, XML, JSON, RDF and Property Graph data models.</a:t>
            </a:r>
          </a:p>
          <a:p>
            <a:pPr marL="0" indent="0">
              <a:buNone/>
            </a:pPr>
            <a:r>
              <a:rPr lang="en-US" dirty="0"/>
              <a:t>Several of these do not require a schema, so the initial mapping gives a graph at the instance level.</a:t>
            </a:r>
          </a:p>
          <a:p>
            <a:pPr marL="0" indent="0">
              <a:buNone/>
            </a:pPr>
            <a:r>
              <a:rPr lang="en-US" dirty="0"/>
              <a:t>Algorithms are proposed for:</a:t>
            </a:r>
          </a:p>
          <a:p>
            <a:r>
              <a:rPr lang="en-US" dirty="0"/>
              <a:t>Grouping nodes into collections.</a:t>
            </a:r>
          </a:p>
          <a:p>
            <a:r>
              <a:rPr lang="en-US" dirty="0"/>
              <a:t>Scoring nodes in collections.</a:t>
            </a:r>
          </a:p>
          <a:p>
            <a:r>
              <a:rPr lang="en-US" dirty="0"/>
              <a:t>Determining entity boundaries.</a:t>
            </a:r>
          </a:p>
          <a:p>
            <a:r>
              <a:rPr lang="en-US" dirty="0"/>
              <a:t>Labelling the resulting entities. </a:t>
            </a:r>
          </a:p>
          <a:p>
            <a:endParaRPr lang="en-US" dirty="0"/>
          </a:p>
        </p:txBody>
      </p:sp>
      <p:sp>
        <p:nvSpPr>
          <p:cNvPr id="4" name="Oval 3">
            <a:extLst>
              <a:ext uri="{FF2B5EF4-FFF2-40B4-BE49-F238E27FC236}">
                <a16:creationId xmlns:a16="http://schemas.microsoft.com/office/drawing/2014/main" id="{6922324D-866F-49FD-00CD-15D84C4790AE}"/>
              </a:ext>
            </a:extLst>
          </p:cNvPr>
          <p:cNvSpPr/>
          <p:nvPr/>
        </p:nvSpPr>
        <p:spPr>
          <a:xfrm>
            <a:off x="7944786" y="1987789"/>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D50A022-8853-6389-1DF0-7A57F85CBAAB}"/>
              </a:ext>
            </a:extLst>
          </p:cNvPr>
          <p:cNvSpPr/>
          <p:nvPr/>
        </p:nvSpPr>
        <p:spPr>
          <a:xfrm>
            <a:off x="10165828" y="2013671"/>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BA8D150-A67C-22C2-25E4-D9475B075B50}"/>
              </a:ext>
            </a:extLst>
          </p:cNvPr>
          <p:cNvSpPr/>
          <p:nvPr/>
        </p:nvSpPr>
        <p:spPr>
          <a:xfrm>
            <a:off x="9732986" y="264645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A2A1911-5CC0-3946-7684-0868994EB024}"/>
              </a:ext>
            </a:extLst>
          </p:cNvPr>
          <p:cNvSpPr/>
          <p:nvPr/>
        </p:nvSpPr>
        <p:spPr>
          <a:xfrm>
            <a:off x="7541925" y="264645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58D092A-D4FD-8C61-B848-29956EF856E0}"/>
              </a:ext>
            </a:extLst>
          </p:cNvPr>
          <p:cNvSpPr/>
          <p:nvPr/>
        </p:nvSpPr>
        <p:spPr>
          <a:xfrm>
            <a:off x="8479435" y="264645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6324FC-7A57-A4BC-1DA0-68F82ECACB8A}"/>
              </a:ext>
            </a:extLst>
          </p:cNvPr>
          <p:cNvSpPr/>
          <p:nvPr/>
        </p:nvSpPr>
        <p:spPr>
          <a:xfrm>
            <a:off x="10755441" y="264645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AFDB0F8A-06F9-C8A1-FFA4-7CFDBCE258EB}"/>
              </a:ext>
            </a:extLst>
          </p:cNvPr>
          <p:cNvCxnSpPr>
            <a:stCxn id="4" idx="3"/>
            <a:endCxn id="7" idx="7"/>
          </p:cNvCxnSpPr>
          <p:nvPr/>
        </p:nvCxnSpPr>
        <p:spPr>
          <a:xfrm rot="5400000">
            <a:off x="7552571" y="2258632"/>
            <a:ext cx="531473" cy="296865"/>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86A02C01-6D3C-CEC8-D43A-68707E068169}"/>
              </a:ext>
            </a:extLst>
          </p:cNvPr>
          <p:cNvCxnSpPr>
            <a:cxnSpLocks/>
            <a:stCxn id="4" idx="5"/>
            <a:endCxn id="9" idx="1"/>
          </p:cNvCxnSpPr>
          <p:nvPr/>
        </p:nvCxnSpPr>
        <p:spPr>
          <a:xfrm rot="16200000" flipH="1">
            <a:off x="8021325" y="2192737"/>
            <a:ext cx="531473" cy="428653"/>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B20C7289-6105-55A2-3CF1-5BE155A9D27E}"/>
              </a:ext>
            </a:extLst>
          </p:cNvPr>
          <p:cNvCxnSpPr>
            <a:cxnSpLocks/>
            <a:stCxn id="5" idx="3"/>
            <a:endCxn id="6" idx="7"/>
          </p:cNvCxnSpPr>
          <p:nvPr/>
        </p:nvCxnSpPr>
        <p:spPr>
          <a:xfrm rot="5400000">
            <a:off x="9771563" y="2256582"/>
            <a:ext cx="505591" cy="326846"/>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5456465E-46E2-44B6-E1A2-1BF5A326EFF1}"/>
              </a:ext>
            </a:extLst>
          </p:cNvPr>
          <p:cNvCxnSpPr>
            <a:cxnSpLocks/>
            <a:endCxn id="10" idx="1"/>
          </p:cNvCxnSpPr>
          <p:nvPr/>
        </p:nvCxnSpPr>
        <p:spPr>
          <a:xfrm rot="16200000" flipH="1">
            <a:off x="10261968" y="2157374"/>
            <a:ext cx="569189" cy="461664"/>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3E85DEA-A02D-A744-4886-71C87D1854B7}"/>
              </a:ext>
            </a:extLst>
          </p:cNvPr>
          <p:cNvSpPr/>
          <p:nvPr/>
        </p:nvSpPr>
        <p:spPr>
          <a:xfrm>
            <a:off x="10777395" y="342390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ADC9C7E-6CF9-58C2-D1E6-B92CC0A5A0E6}"/>
              </a:ext>
            </a:extLst>
          </p:cNvPr>
          <p:cNvSpPr/>
          <p:nvPr/>
        </p:nvSpPr>
        <p:spPr>
          <a:xfrm>
            <a:off x="9759811" y="3423908"/>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34A9DB7-C694-494D-5E43-E0028751DE44}"/>
              </a:ext>
            </a:extLst>
          </p:cNvPr>
          <p:cNvSpPr/>
          <p:nvPr/>
        </p:nvSpPr>
        <p:spPr>
          <a:xfrm>
            <a:off x="8503498" y="3397215"/>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BB5617B-3546-959E-1EA6-9E1AB281E42C}"/>
              </a:ext>
            </a:extLst>
          </p:cNvPr>
          <p:cNvSpPr/>
          <p:nvPr/>
        </p:nvSpPr>
        <p:spPr>
          <a:xfrm>
            <a:off x="7544036" y="3397215"/>
            <a:ext cx="149902" cy="179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1A0E31A-15EB-75BF-81D5-A4AF8DCFC570}"/>
              </a:ext>
            </a:extLst>
          </p:cNvPr>
          <p:cNvCxnSpPr>
            <a:cxnSpLocks/>
            <a:stCxn id="7" idx="4"/>
            <a:endCxn id="27" idx="0"/>
          </p:cNvCxnSpPr>
          <p:nvPr/>
        </p:nvCxnSpPr>
        <p:spPr>
          <a:xfrm>
            <a:off x="7616876" y="2826340"/>
            <a:ext cx="2111" cy="5708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7FCF8B-713C-C3BD-1103-9EC34DE3452B}"/>
              </a:ext>
            </a:extLst>
          </p:cNvPr>
          <p:cNvCxnSpPr>
            <a:cxnSpLocks/>
            <a:stCxn id="9" idx="4"/>
            <a:endCxn id="26" idx="0"/>
          </p:cNvCxnSpPr>
          <p:nvPr/>
        </p:nvCxnSpPr>
        <p:spPr>
          <a:xfrm>
            <a:off x="8554386" y="2826340"/>
            <a:ext cx="24063" cy="57087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C56BAEB-0722-4DD0-D150-3A6413F7C107}"/>
              </a:ext>
            </a:extLst>
          </p:cNvPr>
          <p:cNvCxnSpPr>
            <a:cxnSpLocks/>
            <a:stCxn id="6" idx="4"/>
            <a:endCxn id="25" idx="0"/>
          </p:cNvCxnSpPr>
          <p:nvPr/>
        </p:nvCxnSpPr>
        <p:spPr>
          <a:xfrm>
            <a:off x="9807937" y="2826340"/>
            <a:ext cx="26825" cy="5975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0E5A7E4-C24B-8153-BDD3-9C0056F0D87F}"/>
              </a:ext>
            </a:extLst>
          </p:cNvPr>
          <p:cNvCxnSpPr>
            <a:cxnSpLocks/>
            <a:stCxn id="10" idx="4"/>
            <a:endCxn id="24" idx="0"/>
          </p:cNvCxnSpPr>
          <p:nvPr/>
        </p:nvCxnSpPr>
        <p:spPr>
          <a:xfrm>
            <a:off x="10830392" y="2826340"/>
            <a:ext cx="21954" cy="5975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E63962-A67D-6AA4-9F7C-9AD085E7140D}"/>
              </a:ext>
            </a:extLst>
          </p:cNvPr>
          <p:cNvSpPr txBox="1"/>
          <p:nvPr/>
        </p:nvSpPr>
        <p:spPr>
          <a:xfrm>
            <a:off x="6472691" y="2551733"/>
            <a:ext cx="940835" cy="369332"/>
          </a:xfrm>
          <a:prstGeom prst="rect">
            <a:avLst/>
          </a:prstGeom>
          <a:noFill/>
        </p:spPr>
        <p:txBody>
          <a:bodyPr wrap="none" rtlCol="0">
            <a:spAutoFit/>
          </a:bodyPr>
          <a:lstStyle/>
          <a:p>
            <a:r>
              <a:rPr lang="en-US" dirty="0"/>
              <a:t>abstract</a:t>
            </a:r>
          </a:p>
        </p:txBody>
      </p:sp>
      <p:sp>
        <p:nvSpPr>
          <p:cNvPr id="11" name="TextBox 10">
            <a:extLst>
              <a:ext uri="{FF2B5EF4-FFF2-40B4-BE49-F238E27FC236}">
                <a16:creationId xmlns:a16="http://schemas.microsoft.com/office/drawing/2014/main" id="{732C2FBC-8002-739A-736D-46683E0613B4}"/>
              </a:ext>
            </a:extLst>
          </p:cNvPr>
          <p:cNvSpPr txBox="1"/>
          <p:nvPr/>
        </p:nvSpPr>
        <p:spPr>
          <a:xfrm>
            <a:off x="11109269" y="2488134"/>
            <a:ext cx="559769" cy="369332"/>
          </a:xfrm>
          <a:prstGeom prst="rect">
            <a:avLst/>
          </a:prstGeom>
          <a:noFill/>
        </p:spPr>
        <p:txBody>
          <a:bodyPr wrap="none" rtlCol="0">
            <a:spAutoFit/>
          </a:bodyPr>
          <a:lstStyle/>
          <a:p>
            <a:r>
              <a:rPr lang="en-US" dirty="0"/>
              <a:t>title</a:t>
            </a:r>
          </a:p>
        </p:txBody>
      </p:sp>
      <p:sp>
        <p:nvSpPr>
          <p:cNvPr id="14" name="TextBox 13">
            <a:extLst>
              <a:ext uri="{FF2B5EF4-FFF2-40B4-BE49-F238E27FC236}">
                <a16:creationId xmlns:a16="http://schemas.microsoft.com/office/drawing/2014/main" id="{479283C6-7F72-ECA6-10C7-841532868033}"/>
              </a:ext>
            </a:extLst>
          </p:cNvPr>
          <p:cNvSpPr txBox="1"/>
          <p:nvPr/>
        </p:nvSpPr>
        <p:spPr>
          <a:xfrm>
            <a:off x="8710744" y="2536556"/>
            <a:ext cx="817853" cy="369332"/>
          </a:xfrm>
          <a:prstGeom prst="rect">
            <a:avLst/>
          </a:prstGeom>
          <a:noFill/>
        </p:spPr>
        <p:txBody>
          <a:bodyPr wrap="none" rtlCol="0">
            <a:spAutoFit/>
          </a:bodyPr>
          <a:lstStyle/>
          <a:p>
            <a:r>
              <a:rPr lang="en-US" dirty="0"/>
              <a:t>author</a:t>
            </a:r>
          </a:p>
        </p:txBody>
      </p:sp>
      <p:sp>
        <p:nvSpPr>
          <p:cNvPr id="15" name="TextBox 14">
            <a:extLst>
              <a:ext uri="{FF2B5EF4-FFF2-40B4-BE49-F238E27FC236}">
                <a16:creationId xmlns:a16="http://schemas.microsoft.com/office/drawing/2014/main" id="{8035A37F-2779-2024-73B5-8D7927A54C96}"/>
              </a:ext>
            </a:extLst>
          </p:cNvPr>
          <p:cNvSpPr txBox="1"/>
          <p:nvPr/>
        </p:nvSpPr>
        <p:spPr>
          <a:xfrm>
            <a:off x="8265513" y="3644399"/>
            <a:ext cx="659155" cy="369332"/>
          </a:xfrm>
          <a:prstGeom prst="rect">
            <a:avLst/>
          </a:prstGeom>
          <a:noFill/>
        </p:spPr>
        <p:txBody>
          <a:bodyPr wrap="none" rtlCol="0">
            <a:spAutoFit/>
          </a:bodyPr>
          <a:lstStyle/>
          <a:p>
            <a:r>
              <a:rPr lang="en-US" dirty="0"/>
              <a:t>Nelly</a:t>
            </a:r>
          </a:p>
        </p:txBody>
      </p:sp>
      <p:sp>
        <p:nvSpPr>
          <p:cNvPr id="17" name="TextBox 16">
            <a:extLst>
              <a:ext uri="{FF2B5EF4-FFF2-40B4-BE49-F238E27FC236}">
                <a16:creationId xmlns:a16="http://schemas.microsoft.com/office/drawing/2014/main" id="{FF85EE74-F36E-8F9C-355C-BE1D0943ECD3}"/>
              </a:ext>
            </a:extLst>
          </p:cNvPr>
          <p:cNvSpPr txBox="1"/>
          <p:nvPr/>
        </p:nvSpPr>
        <p:spPr>
          <a:xfrm>
            <a:off x="9505184" y="3644399"/>
            <a:ext cx="707245" cy="369332"/>
          </a:xfrm>
          <a:prstGeom prst="rect">
            <a:avLst/>
          </a:prstGeom>
          <a:noFill/>
        </p:spPr>
        <p:txBody>
          <a:bodyPr wrap="none" rtlCol="0">
            <a:spAutoFit/>
          </a:bodyPr>
          <a:lstStyle/>
          <a:p>
            <a:r>
              <a:rPr lang="en-US" dirty="0"/>
              <a:t>Ioana</a:t>
            </a:r>
          </a:p>
        </p:txBody>
      </p:sp>
      <p:sp>
        <p:nvSpPr>
          <p:cNvPr id="18" name="TextBox 17">
            <a:extLst>
              <a:ext uri="{FF2B5EF4-FFF2-40B4-BE49-F238E27FC236}">
                <a16:creationId xmlns:a16="http://schemas.microsoft.com/office/drawing/2014/main" id="{ABD6C0AB-4733-4441-42C6-867FF2520C9A}"/>
              </a:ext>
            </a:extLst>
          </p:cNvPr>
          <p:cNvSpPr txBox="1"/>
          <p:nvPr/>
        </p:nvSpPr>
        <p:spPr>
          <a:xfrm>
            <a:off x="7214298" y="3577097"/>
            <a:ext cx="1115205" cy="646331"/>
          </a:xfrm>
          <a:prstGeom prst="rect">
            <a:avLst/>
          </a:prstGeom>
          <a:noFill/>
        </p:spPr>
        <p:txBody>
          <a:bodyPr wrap="square" rtlCol="0">
            <a:spAutoFit/>
          </a:bodyPr>
          <a:lstStyle/>
          <a:p>
            <a:r>
              <a:rPr lang="en-US" dirty="0"/>
              <a:t>“Digital data…”</a:t>
            </a:r>
          </a:p>
        </p:txBody>
      </p:sp>
      <p:sp>
        <p:nvSpPr>
          <p:cNvPr id="20" name="TextBox 19">
            <a:extLst>
              <a:ext uri="{FF2B5EF4-FFF2-40B4-BE49-F238E27FC236}">
                <a16:creationId xmlns:a16="http://schemas.microsoft.com/office/drawing/2014/main" id="{8DD0EA21-832D-5131-780A-58F04FDA498A}"/>
              </a:ext>
            </a:extLst>
          </p:cNvPr>
          <p:cNvSpPr txBox="1"/>
          <p:nvPr/>
        </p:nvSpPr>
        <p:spPr>
          <a:xfrm>
            <a:off x="10519822" y="3644399"/>
            <a:ext cx="1541063" cy="369332"/>
          </a:xfrm>
          <a:prstGeom prst="rect">
            <a:avLst/>
          </a:prstGeom>
          <a:noFill/>
        </p:spPr>
        <p:txBody>
          <a:bodyPr wrap="none" rtlCol="0">
            <a:spAutoFit/>
          </a:bodyPr>
          <a:lstStyle/>
          <a:p>
            <a:r>
              <a:rPr lang="en-US" dirty="0"/>
              <a:t>“Full-power…”</a:t>
            </a:r>
          </a:p>
        </p:txBody>
      </p:sp>
      <p:sp>
        <p:nvSpPr>
          <p:cNvPr id="21" name="Down Arrow 20">
            <a:extLst>
              <a:ext uri="{FF2B5EF4-FFF2-40B4-BE49-F238E27FC236}">
                <a16:creationId xmlns:a16="http://schemas.microsoft.com/office/drawing/2014/main" id="{E3E82EDE-ED34-0EBC-AA57-DA85C1EFCBBF}"/>
              </a:ext>
            </a:extLst>
          </p:cNvPr>
          <p:cNvSpPr/>
          <p:nvPr/>
        </p:nvSpPr>
        <p:spPr>
          <a:xfrm>
            <a:off x="8987037" y="4136037"/>
            <a:ext cx="408926" cy="6745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E393592-FA37-7B16-202D-2288252A13ED}"/>
              </a:ext>
            </a:extLst>
          </p:cNvPr>
          <p:cNvSpPr txBox="1"/>
          <p:nvPr/>
        </p:nvSpPr>
        <p:spPr>
          <a:xfrm>
            <a:off x="8619789" y="1825625"/>
            <a:ext cx="734496" cy="369332"/>
          </a:xfrm>
          <a:prstGeom prst="rect">
            <a:avLst/>
          </a:prstGeom>
          <a:noFill/>
        </p:spPr>
        <p:txBody>
          <a:bodyPr wrap="none" rtlCol="0">
            <a:spAutoFit/>
          </a:bodyPr>
          <a:lstStyle/>
          <a:p>
            <a:r>
              <a:rPr lang="en-US" dirty="0"/>
              <a:t>paper</a:t>
            </a:r>
          </a:p>
        </p:txBody>
      </p:sp>
      <p:sp>
        <p:nvSpPr>
          <p:cNvPr id="23" name="Rectangle 22">
            <a:extLst>
              <a:ext uri="{FF2B5EF4-FFF2-40B4-BE49-F238E27FC236}">
                <a16:creationId xmlns:a16="http://schemas.microsoft.com/office/drawing/2014/main" id="{C58360E4-FCCE-B368-8213-0E3E89387226}"/>
              </a:ext>
            </a:extLst>
          </p:cNvPr>
          <p:cNvSpPr/>
          <p:nvPr/>
        </p:nvSpPr>
        <p:spPr>
          <a:xfrm>
            <a:off x="8655169" y="5053232"/>
            <a:ext cx="1205424" cy="555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paper</a:t>
            </a:r>
          </a:p>
          <a:p>
            <a:pPr algn="ctr"/>
            <a:r>
              <a:rPr lang="en-US" dirty="0"/>
              <a:t>2</a:t>
            </a:r>
          </a:p>
        </p:txBody>
      </p:sp>
      <p:sp>
        <p:nvSpPr>
          <p:cNvPr id="28" name="Rectangle 27">
            <a:extLst>
              <a:ext uri="{FF2B5EF4-FFF2-40B4-BE49-F238E27FC236}">
                <a16:creationId xmlns:a16="http://schemas.microsoft.com/office/drawing/2014/main" id="{1781026A-77BC-D939-114A-3064D2AEE8E5}"/>
              </a:ext>
            </a:extLst>
          </p:cNvPr>
          <p:cNvSpPr/>
          <p:nvPr/>
        </p:nvSpPr>
        <p:spPr>
          <a:xfrm>
            <a:off x="7274011" y="5951665"/>
            <a:ext cx="1205424" cy="646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abstract</a:t>
            </a:r>
          </a:p>
          <a:p>
            <a:pPr algn="ctr"/>
            <a:r>
              <a:rPr lang="en-US" dirty="0"/>
              <a:t>1</a:t>
            </a:r>
          </a:p>
        </p:txBody>
      </p:sp>
      <p:sp>
        <p:nvSpPr>
          <p:cNvPr id="30" name="Rectangle 29">
            <a:extLst>
              <a:ext uri="{FF2B5EF4-FFF2-40B4-BE49-F238E27FC236}">
                <a16:creationId xmlns:a16="http://schemas.microsoft.com/office/drawing/2014/main" id="{36586327-1900-80A4-8361-26D6828F33DF}"/>
              </a:ext>
            </a:extLst>
          </p:cNvPr>
          <p:cNvSpPr/>
          <p:nvPr/>
        </p:nvSpPr>
        <p:spPr>
          <a:xfrm>
            <a:off x="10213888" y="5930645"/>
            <a:ext cx="1205424" cy="667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title</a:t>
            </a:r>
          </a:p>
          <a:p>
            <a:pPr algn="ctr"/>
            <a:r>
              <a:rPr lang="en-US" dirty="0"/>
              <a:t>1</a:t>
            </a:r>
          </a:p>
        </p:txBody>
      </p:sp>
      <p:sp>
        <p:nvSpPr>
          <p:cNvPr id="32" name="Rectangle 31">
            <a:extLst>
              <a:ext uri="{FF2B5EF4-FFF2-40B4-BE49-F238E27FC236}">
                <a16:creationId xmlns:a16="http://schemas.microsoft.com/office/drawing/2014/main" id="{F07BC3EA-5931-BCB2-5F46-DC048F164246}"/>
              </a:ext>
            </a:extLst>
          </p:cNvPr>
          <p:cNvSpPr/>
          <p:nvPr/>
        </p:nvSpPr>
        <p:spPr>
          <a:xfrm>
            <a:off x="8656162" y="5930645"/>
            <a:ext cx="1226725" cy="646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author</a:t>
            </a:r>
          </a:p>
          <a:p>
            <a:pPr algn="ctr"/>
            <a:r>
              <a:rPr lang="en-US" dirty="0"/>
              <a:t>2</a:t>
            </a:r>
          </a:p>
        </p:txBody>
      </p:sp>
      <p:cxnSp>
        <p:nvCxnSpPr>
          <p:cNvPr id="34" name="Straight Arrow Connector 33">
            <a:extLst>
              <a:ext uri="{FF2B5EF4-FFF2-40B4-BE49-F238E27FC236}">
                <a16:creationId xmlns:a16="http://schemas.microsoft.com/office/drawing/2014/main" id="{B1D04068-1688-3374-E296-82AA074A1C32}"/>
              </a:ext>
            </a:extLst>
          </p:cNvPr>
          <p:cNvCxnSpPr>
            <a:cxnSpLocks/>
            <a:stCxn id="23" idx="1"/>
            <a:endCxn id="28" idx="0"/>
          </p:cNvCxnSpPr>
          <p:nvPr/>
        </p:nvCxnSpPr>
        <p:spPr>
          <a:xfrm flipH="1">
            <a:off x="7876723" y="5330774"/>
            <a:ext cx="778446" cy="620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F4A7A2-7E9D-6281-7E7E-4ECCBF3BA1B1}"/>
              </a:ext>
            </a:extLst>
          </p:cNvPr>
          <p:cNvCxnSpPr>
            <a:cxnSpLocks/>
            <a:stCxn id="23" idx="2"/>
            <a:endCxn id="32" idx="0"/>
          </p:cNvCxnSpPr>
          <p:nvPr/>
        </p:nvCxnSpPr>
        <p:spPr>
          <a:xfrm>
            <a:off x="9257881" y="5608315"/>
            <a:ext cx="11644" cy="3223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ED0164-393E-AC30-EBC1-0113361D6878}"/>
              </a:ext>
            </a:extLst>
          </p:cNvPr>
          <p:cNvCxnSpPr>
            <a:cxnSpLocks/>
            <a:stCxn id="23" idx="3"/>
            <a:endCxn id="30" idx="0"/>
          </p:cNvCxnSpPr>
          <p:nvPr/>
        </p:nvCxnSpPr>
        <p:spPr>
          <a:xfrm>
            <a:off x="9860593" y="5330774"/>
            <a:ext cx="956007" cy="5998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224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CD24-C74C-B427-6CF7-018AD80B429B}"/>
              </a:ext>
            </a:extLst>
          </p:cNvPr>
          <p:cNvSpPr>
            <a:spLocks noGrp="1"/>
          </p:cNvSpPr>
          <p:nvPr>
            <p:ph type="title"/>
          </p:nvPr>
        </p:nvSpPr>
        <p:spPr/>
        <p:txBody>
          <a:bodyPr>
            <a:normAutofit/>
          </a:bodyPr>
          <a:lstStyle/>
          <a:p>
            <a:r>
              <a:rPr lang="en-US" sz="4000" dirty="0"/>
              <a:t>Schema Inference: Benchmarking / Evaluation</a:t>
            </a:r>
          </a:p>
        </p:txBody>
      </p:sp>
      <p:sp>
        <p:nvSpPr>
          <p:cNvPr id="3" name="Content Placeholder 2">
            <a:extLst>
              <a:ext uri="{FF2B5EF4-FFF2-40B4-BE49-F238E27FC236}">
                <a16:creationId xmlns:a16="http://schemas.microsoft.com/office/drawing/2014/main" id="{117754DD-417B-7B66-80A4-DA0D6EE2857E}"/>
              </a:ext>
            </a:extLst>
          </p:cNvPr>
          <p:cNvSpPr>
            <a:spLocks noGrp="1"/>
          </p:cNvSpPr>
          <p:nvPr>
            <p:ph sz="half" idx="1"/>
          </p:nvPr>
        </p:nvSpPr>
        <p:spPr>
          <a:xfrm>
            <a:off x="838200" y="1825624"/>
            <a:ext cx="5181600" cy="4532971"/>
          </a:xfrm>
        </p:spPr>
        <p:txBody>
          <a:bodyPr>
            <a:normAutofit fontScale="92500" lnSpcReduction="20000"/>
          </a:bodyPr>
          <a:lstStyle/>
          <a:p>
            <a:pPr marL="0" indent="0">
              <a:buNone/>
            </a:pPr>
            <a:r>
              <a:rPr lang="en-US" i="1" dirty="0"/>
              <a:t>Schema Inference for Querying</a:t>
            </a:r>
            <a:r>
              <a:rPr lang="en-US" dirty="0"/>
              <a:t>: here the answer tends to be correct in the sense that the inferred schema describes every dataset. Thus, goals may involve:</a:t>
            </a:r>
          </a:p>
          <a:p>
            <a:r>
              <a:rPr lang="en-US" i="1" dirty="0"/>
              <a:t>Succinctness</a:t>
            </a:r>
            <a:r>
              <a:rPr lang="en-US" dirty="0"/>
              <a:t>: the size of the inferred schema; there may be a size/strictness trade-off.</a:t>
            </a:r>
          </a:p>
          <a:p>
            <a:r>
              <a:rPr lang="en-US" i="1" dirty="0"/>
              <a:t>Precision</a:t>
            </a:r>
            <a:r>
              <a:rPr lang="en-US" dirty="0"/>
              <a:t>: the extent to which the inferred schema relates to a Ground Truth schema – but is this subjective?</a:t>
            </a:r>
          </a:p>
        </p:txBody>
      </p:sp>
      <p:sp>
        <p:nvSpPr>
          <p:cNvPr id="8" name="Content Placeholder 7">
            <a:extLst>
              <a:ext uri="{FF2B5EF4-FFF2-40B4-BE49-F238E27FC236}">
                <a16:creationId xmlns:a16="http://schemas.microsoft.com/office/drawing/2014/main" id="{9B7D62C9-90F7-4B4F-F3DF-E37E6178AA8A}"/>
              </a:ext>
            </a:extLst>
          </p:cNvPr>
          <p:cNvSpPr>
            <a:spLocks noGrp="1"/>
          </p:cNvSpPr>
          <p:nvPr>
            <p:ph sz="half" idx="2"/>
          </p:nvPr>
        </p:nvSpPr>
        <p:spPr/>
        <p:txBody>
          <a:bodyPr>
            <a:normAutofit fontScale="92500" lnSpcReduction="20000"/>
          </a:bodyPr>
          <a:lstStyle/>
          <a:p>
            <a:pPr marL="0" indent="0">
              <a:buNone/>
            </a:pPr>
            <a:r>
              <a:rPr lang="en-US" dirty="0"/>
              <a:t>Schema Inference for </a:t>
            </a:r>
            <a:r>
              <a:rPr lang="en-US" i="1" dirty="0"/>
              <a:t>Documentation</a:t>
            </a:r>
            <a:r>
              <a:rPr lang="en-US" dirty="0"/>
              <a:t> or </a:t>
            </a:r>
            <a:r>
              <a:rPr lang="en-US" i="1" dirty="0"/>
              <a:t>Summarization</a:t>
            </a:r>
            <a:r>
              <a:rPr lang="en-US" dirty="0"/>
              <a:t>:</a:t>
            </a:r>
          </a:p>
          <a:p>
            <a:r>
              <a:rPr lang="en-US" dirty="0"/>
              <a:t>Note that the correct answer is likely to be subjective. </a:t>
            </a:r>
          </a:p>
          <a:p>
            <a:r>
              <a:rPr lang="en-US" dirty="0"/>
              <a:t>Thus, comparing inferred types or attributes to a ground truth, such as from manual annotation, can be misleading.</a:t>
            </a:r>
          </a:p>
          <a:p>
            <a:r>
              <a:rPr lang="en-US" dirty="0"/>
              <a:t>As a result, human judgements may come into play: how does a manually produced result compare to an automated result of the same size?</a:t>
            </a:r>
          </a:p>
          <a:p>
            <a:endParaRPr lang="en-US" dirty="0"/>
          </a:p>
        </p:txBody>
      </p:sp>
    </p:spTree>
    <p:extLst>
      <p:ext uri="{BB962C8B-B14F-4D97-AF65-F5344CB8AC3E}">
        <p14:creationId xmlns:p14="http://schemas.microsoft.com/office/powerpoint/2010/main" val="2452230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2FA1-4154-7B7B-C44D-F34645550A3C}"/>
              </a:ext>
            </a:extLst>
          </p:cNvPr>
          <p:cNvSpPr>
            <a:spLocks noGrp="1"/>
          </p:cNvSpPr>
          <p:nvPr>
            <p:ph type="title"/>
          </p:nvPr>
        </p:nvSpPr>
        <p:spPr/>
        <p:txBody>
          <a:bodyPr/>
          <a:lstStyle/>
          <a:p>
            <a:r>
              <a:rPr lang="en-US" dirty="0"/>
              <a:t>Schema Inference: Conclusions / Directions</a:t>
            </a:r>
          </a:p>
        </p:txBody>
      </p:sp>
      <p:sp>
        <p:nvSpPr>
          <p:cNvPr id="3" name="Content Placeholder 2">
            <a:extLst>
              <a:ext uri="{FF2B5EF4-FFF2-40B4-BE49-F238E27FC236}">
                <a16:creationId xmlns:a16="http://schemas.microsoft.com/office/drawing/2014/main" id="{3DBF90F7-5BA9-CB86-E406-86960C1B84AE}"/>
              </a:ext>
            </a:extLst>
          </p:cNvPr>
          <p:cNvSpPr>
            <a:spLocks noGrp="1"/>
          </p:cNvSpPr>
          <p:nvPr>
            <p:ph sz="half" idx="1"/>
          </p:nvPr>
        </p:nvSpPr>
        <p:spPr/>
        <p:txBody>
          <a:bodyPr>
            <a:normAutofit fontScale="92500" lnSpcReduction="20000"/>
          </a:bodyPr>
          <a:lstStyle/>
          <a:p>
            <a:pPr marL="0" indent="0">
              <a:buNone/>
            </a:pPr>
            <a:r>
              <a:rPr lang="en-US" dirty="0"/>
              <a:t>Schema inference complements and can build on the other areas in this survey:</a:t>
            </a:r>
          </a:p>
          <a:p>
            <a:r>
              <a:rPr lang="en-US" i="1" dirty="0"/>
              <a:t>Dataset Search</a:t>
            </a:r>
            <a:r>
              <a:rPr lang="en-US" dirty="0"/>
              <a:t>: by describing the context of a search result.</a:t>
            </a:r>
          </a:p>
          <a:p>
            <a:r>
              <a:rPr lang="en-US" i="1" dirty="0"/>
              <a:t>Dataset Navigation</a:t>
            </a:r>
            <a:r>
              <a:rPr lang="en-US" dirty="0"/>
              <a:t>: to abstract from relationships between datasets to relationships between concepts.</a:t>
            </a:r>
          </a:p>
          <a:p>
            <a:r>
              <a:rPr lang="en-US" dirty="0"/>
              <a:t>Dataset Annotation: by grouping datasets describing related concepts without the need for ontology coverage.</a:t>
            </a:r>
          </a:p>
        </p:txBody>
      </p:sp>
      <p:sp>
        <p:nvSpPr>
          <p:cNvPr id="4" name="Content Placeholder 3">
            <a:extLst>
              <a:ext uri="{FF2B5EF4-FFF2-40B4-BE49-F238E27FC236}">
                <a16:creationId xmlns:a16="http://schemas.microsoft.com/office/drawing/2014/main" id="{9CE7A3D3-0B83-A334-F936-E5963282EF48}"/>
              </a:ext>
            </a:extLst>
          </p:cNvPr>
          <p:cNvSpPr>
            <a:spLocks noGrp="1"/>
          </p:cNvSpPr>
          <p:nvPr>
            <p:ph sz="half" idx="2"/>
          </p:nvPr>
        </p:nvSpPr>
        <p:spPr/>
        <p:txBody>
          <a:bodyPr>
            <a:normAutofit fontScale="92500" lnSpcReduction="20000"/>
          </a:bodyPr>
          <a:lstStyle/>
          <a:p>
            <a:pPr marL="0" indent="0">
              <a:buNone/>
            </a:pPr>
            <a:r>
              <a:rPr lang="en-US" dirty="0"/>
              <a:t>Directions:</a:t>
            </a:r>
          </a:p>
          <a:p>
            <a:r>
              <a:rPr lang="en-US" dirty="0"/>
              <a:t>Further proposals for inferring schemas across multiple models.</a:t>
            </a:r>
          </a:p>
          <a:p>
            <a:r>
              <a:rPr lang="en-US" dirty="0"/>
              <a:t>Making use of more evidence; many schema inference systems use quite basic, model-specific evidence.</a:t>
            </a:r>
          </a:p>
          <a:p>
            <a:r>
              <a:rPr lang="en-US" dirty="0"/>
              <a:t>Making use of language models; most schema inference proposals use longer established mechanisms for similarity.</a:t>
            </a:r>
          </a:p>
        </p:txBody>
      </p:sp>
    </p:spTree>
    <p:extLst>
      <p:ext uri="{BB962C8B-B14F-4D97-AF65-F5344CB8AC3E}">
        <p14:creationId xmlns:p14="http://schemas.microsoft.com/office/powerpoint/2010/main" val="1854709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744424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9B7E-CB81-9280-ABB9-1D73EFE91612}"/>
              </a:ext>
            </a:extLst>
          </p:cNvPr>
          <p:cNvSpPr>
            <a:spLocks noGrp="1"/>
          </p:cNvSpPr>
          <p:nvPr>
            <p:ph type="title"/>
          </p:nvPr>
        </p:nvSpPr>
        <p:spPr/>
        <p:txBody>
          <a:bodyPr vert="horz" lIns="91440" tIns="45720" rIns="91440" bIns="45720" rtlCol="0" anchor="ctr">
            <a:normAutofit/>
          </a:bodyPr>
          <a:lstStyle/>
          <a:p>
            <a:pPr algn="ctr"/>
            <a:r>
              <a:rPr lang="en-US" sz="7200" kern="1200" dirty="0">
                <a:solidFill>
                  <a:schemeClr val="tx1"/>
                </a:solidFill>
                <a:latin typeface="+mj-lt"/>
                <a:ea typeface="+mj-ea"/>
                <a:cs typeface="+mj-cs"/>
              </a:rPr>
              <a:t>Demonstration</a:t>
            </a:r>
          </a:p>
        </p:txBody>
      </p:sp>
      <p:pic>
        <p:nvPicPr>
          <p:cNvPr id="10" name="Graphic 9" descr="Internet outline">
            <a:extLst>
              <a:ext uri="{FF2B5EF4-FFF2-40B4-BE49-F238E27FC236}">
                <a16:creationId xmlns:a16="http://schemas.microsoft.com/office/drawing/2014/main" id="{92170188-A4C6-4465-25AB-25B80E20D1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2339" y="1690688"/>
            <a:ext cx="4247322" cy="4247322"/>
          </a:xfrm>
          <a:prstGeom prst="rect">
            <a:avLst/>
          </a:prstGeom>
        </p:spPr>
      </p:pic>
    </p:spTree>
    <p:extLst>
      <p:ext uri="{BB962C8B-B14F-4D97-AF65-F5344CB8AC3E}">
        <p14:creationId xmlns:p14="http://schemas.microsoft.com/office/powerpoint/2010/main" val="2077658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B399B-D7D7-6B37-D89E-5F4F5646843E}"/>
              </a:ext>
            </a:extLst>
          </p:cNvPr>
          <p:cNvSpPr>
            <a:spLocks noGrp="1"/>
          </p:cNvSpPr>
          <p:nvPr>
            <p:ph type="title"/>
          </p:nvPr>
        </p:nvSpPr>
        <p:spPr/>
        <p:txBody>
          <a:bodyPr/>
          <a:lstStyle/>
          <a:p>
            <a:r>
              <a:rPr lang="en-US" dirty="0"/>
              <a:t>Concluding Remarks</a:t>
            </a:r>
          </a:p>
        </p:txBody>
      </p:sp>
      <p:sp>
        <p:nvSpPr>
          <p:cNvPr id="6" name="Text Placeholder 5">
            <a:extLst>
              <a:ext uri="{FF2B5EF4-FFF2-40B4-BE49-F238E27FC236}">
                <a16:creationId xmlns:a16="http://schemas.microsoft.com/office/drawing/2014/main" id="{9CDE2832-7830-B86D-69D9-DADBAD1ED6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323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1A30D-6268-BAD8-A470-ED0516786094}"/>
              </a:ext>
            </a:extLst>
          </p:cNvPr>
          <p:cNvSpPr>
            <a:spLocks noGrp="1"/>
          </p:cNvSpPr>
          <p:nvPr>
            <p:ph type="title"/>
          </p:nvPr>
        </p:nvSpPr>
        <p:spPr/>
        <p:txBody>
          <a:bodyPr/>
          <a:lstStyle/>
          <a:p>
            <a:r>
              <a:rPr lang="en-US" dirty="0"/>
              <a:t>Dataset Discovery and Exploration @ </a:t>
            </a:r>
          </a:p>
        </p:txBody>
      </p:sp>
      <p:sp>
        <p:nvSpPr>
          <p:cNvPr id="5" name="Content Placeholder 4">
            <a:extLst>
              <a:ext uri="{FF2B5EF4-FFF2-40B4-BE49-F238E27FC236}">
                <a16:creationId xmlns:a16="http://schemas.microsoft.com/office/drawing/2014/main" id="{8927C13F-AFCB-521B-CEDA-8B2DDD53E650}"/>
              </a:ext>
            </a:extLst>
          </p:cNvPr>
          <p:cNvSpPr>
            <a:spLocks noGrp="1"/>
          </p:cNvSpPr>
          <p:nvPr>
            <p:ph sz="half" idx="1"/>
          </p:nvPr>
        </p:nvSpPr>
        <p:spPr/>
        <p:txBody>
          <a:bodyPr>
            <a:normAutofit fontScale="70000" lnSpcReduction="20000"/>
          </a:bodyPr>
          <a:lstStyle/>
          <a:p>
            <a:pPr marL="0" indent="0">
              <a:buNone/>
            </a:pPr>
            <a:r>
              <a:rPr lang="en-US" sz="3200" dirty="0"/>
              <a:t>There are various related papers at this event; here are at least some of them.  </a:t>
            </a:r>
          </a:p>
          <a:p>
            <a:pPr marL="0" indent="0">
              <a:buNone/>
            </a:pPr>
            <a:r>
              <a:rPr lang="en-US" sz="3200" dirty="0"/>
              <a:t>Those that clashed with this tutorial:</a:t>
            </a:r>
          </a:p>
          <a:p>
            <a:r>
              <a:rPr lang="en-US" sz="3200" dirty="0"/>
              <a:t>Computing Generic Abstractions from Application Datasets, Nelly Barret, Ioana Manolescu and </a:t>
            </a:r>
            <a:r>
              <a:rPr lang="en-US" sz="3200" dirty="0" err="1"/>
              <a:t>Prajna</a:t>
            </a:r>
            <a:r>
              <a:rPr lang="en-US" sz="3200" dirty="0"/>
              <a:t> Devi Upadhyay.</a:t>
            </a:r>
          </a:p>
          <a:p>
            <a:r>
              <a:rPr lang="en-US" sz="3200" dirty="0"/>
              <a:t>Analysis of Open Government Datasets From a Data Design and Integration Perspective, </a:t>
            </a:r>
            <a:r>
              <a:rPr lang="en-US" sz="3200" dirty="0" err="1"/>
              <a:t>Arif</a:t>
            </a:r>
            <a:r>
              <a:rPr lang="en-US" sz="3200" dirty="0"/>
              <a:t> </a:t>
            </a:r>
            <a:r>
              <a:rPr lang="en-US" sz="3200" dirty="0" err="1"/>
              <a:t>Usta</a:t>
            </a:r>
            <a:r>
              <a:rPr lang="en-US" sz="3200" dirty="0"/>
              <a:t>, Chang Liu and Semih </a:t>
            </a:r>
            <a:r>
              <a:rPr lang="en-US" sz="3200" dirty="0" err="1"/>
              <a:t>Salihoglu</a:t>
            </a:r>
            <a:r>
              <a:rPr lang="en-US" sz="3200" dirty="0"/>
              <a:t>.</a:t>
            </a:r>
          </a:p>
          <a:p>
            <a:pPr marL="0" indent="0">
              <a:buNone/>
            </a:pPr>
            <a:endParaRPr lang="en-US" dirty="0"/>
          </a:p>
        </p:txBody>
      </p:sp>
      <p:sp>
        <p:nvSpPr>
          <p:cNvPr id="6" name="Content Placeholder 5">
            <a:extLst>
              <a:ext uri="{FF2B5EF4-FFF2-40B4-BE49-F238E27FC236}">
                <a16:creationId xmlns:a16="http://schemas.microsoft.com/office/drawing/2014/main" id="{A0519528-C074-A707-3F2C-43662A1DABAE}"/>
              </a:ext>
            </a:extLst>
          </p:cNvPr>
          <p:cNvSpPr>
            <a:spLocks noGrp="1"/>
          </p:cNvSpPr>
          <p:nvPr>
            <p:ph sz="half" idx="2"/>
          </p:nvPr>
        </p:nvSpPr>
        <p:spPr>
          <a:xfrm>
            <a:off x="6172200" y="1825624"/>
            <a:ext cx="5181600" cy="5032376"/>
          </a:xfrm>
        </p:spPr>
        <p:txBody>
          <a:bodyPr>
            <a:normAutofit fontScale="70000" lnSpcReduction="20000"/>
          </a:bodyPr>
          <a:lstStyle/>
          <a:p>
            <a:pPr marL="0" indent="0">
              <a:buNone/>
            </a:pPr>
            <a:r>
              <a:rPr lang="en-US" dirty="0"/>
              <a:t>Those that have yet to come:</a:t>
            </a:r>
          </a:p>
          <a:p>
            <a:r>
              <a:rPr lang="en-US" dirty="0"/>
              <a:t>Deep Clustering for Data Cleaning and Integration (Hafiz Tayyab Rauf, André Freitas and Norman Paton)</a:t>
            </a:r>
          </a:p>
          <a:p>
            <a:r>
              <a:rPr lang="en-US" dirty="0"/>
              <a:t>Pythagoras: Semantic Type Detection of Numerical Data in Enterprise Data Lakes (Sven </a:t>
            </a:r>
            <a:r>
              <a:rPr lang="en-US" dirty="0" err="1"/>
              <a:t>Langenecker</a:t>
            </a:r>
            <a:r>
              <a:rPr lang="en-US" dirty="0"/>
              <a:t>, Christoph Sturm, Christian </a:t>
            </a:r>
            <a:r>
              <a:rPr lang="en-US" dirty="0" err="1"/>
              <a:t>Schalles</a:t>
            </a:r>
            <a:r>
              <a:rPr lang="en-US" dirty="0"/>
              <a:t>, Carsten Binnig)</a:t>
            </a:r>
          </a:p>
          <a:p>
            <a:r>
              <a:rPr lang="en-US" dirty="0"/>
              <a:t>Similarity Measures For Incomplete Database Instances (Boris </a:t>
            </a:r>
            <a:r>
              <a:rPr lang="en-US" dirty="0" err="1"/>
              <a:t>Glavic</a:t>
            </a:r>
            <a:r>
              <a:rPr lang="en-US" dirty="0"/>
              <a:t>, </a:t>
            </a:r>
            <a:r>
              <a:rPr lang="en-US" dirty="0" err="1"/>
              <a:t>Giansalvatore</a:t>
            </a:r>
            <a:r>
              <a:rPr lang="en-US" dirty="0"/>
              <a:t> Mecca, Renée J. Miller, Paolo </a:t>
            </a:r>
            <a:r>
              <a:rPr lang="en-US" dirty="0" err="1"/>
              <a:t>Papotti</a:t>
            </a:r>
            <a:r>
              <a:rPr lang="en-US" dirty="0"/>
              <a:t>, Donatello Santoro and Enzo </a:t>
            </a:r>
            <a:r>
              <a:rPr lang="en-US" dirty="0" err="1"/>
              <a:t>Veltri</a:t>
            </a:r>
            <a:r>
              <a:rPr lang="en-US" dirty="0"/>
              <a:t>)</a:t>
            </a:r>
          </a:p>
          <a:p>
            <a:r>
              <a:rPr lang="en-US" dirty="0"/>
              <a:t>Efficient Semantic Similarity Search over </a:t>
            </a:r>
            <a:r>
              <a:rPr lang="en-US" dirty="0" err="1"/>
              <a:t>Spatio</a:t>
            </a:r>
            <a:r>
              <a:rPr lang="en-US" dirty="0"/>
              <a:t>-textual Data (George </a:t>
            </a:r>
            <a:r>
              <a:rPr lang="en-US" dirty="0" err="1"/>
              <a:t>Theodoropoulos</a:t>
            </a:r>
            <a:r>
              <a:rPr lang="en-US" dirty="0"/>
              <a:t>, </a:t>
            </a:r>
            <a:r>
              <a:rPr lang="en-US" dirty="0" err="1"/>
              <a:t>Kjetil</a:t>
            </a:r>
            <a:r>
              <a:rPr lang="en-US" dirty="0"/>
              <a:t> </a:t>
            </a:r>
            <a:r>
              <a:rPr lang="en-US" dirty="0" err="1"/>
              <a:t>Nørvå</a:t>
            </a:r>
            <a:r>
              <a:rPr lang="en-US" dirty="0"/>
              <a:t> and Christos </a:t>
            </a:r>
            <a:r>
              <a:rPr lang="en-US" dirty="0" err="1"/>
              <a:t>Doulkeridis</a:t>
            </a:r>
            <a:r>
              <a:rPr lang="en-US" dirty="0"/>
              <a:t>)</a:t>
            </a:r>
          </a:p>
          <a:p>
            <a:r>
              <a:rPr lang="en-US" dirty="0"/>
              <a:t>Similarity Search based on Geo-footprints (Achilleas </a:t>
            </a:r>
            <a:r>
              <a:rPr lang="en-US" dirty="0" err="1"/>
              <a:t>Michalopoulos</a:t>
            </a:r>
            <a:r>
              <a:rPr lang="en-US" dirty="0"/>
              <a:t>, Konstantinos </a:t>
            </a:r>
            <a:r>
              <a:rPr lang="en-US" dirty="0" err="1"/>
              <a:t>Lampropoulos</a:t>
            </a:r>
            <a:r>
              <a:rPr lang="en-US" dirty="0"/>
              <a:t>, George </a:t>
            </a:r>
            <a:r>
              <a:rPr lang="en-US" dirty="0" err="1"/>
              <a:t>Kelantonakis</a:t>
            </a:r>
            <a:r>
              <a:rPr lang="en-US" dirty="0"/>
              <a:t>, </a:t>
            </a:r>
            <a:r>
              <a:rPr lang="en-US" dirty="0" err="1"/>
              <a:t>Chrysostomos</a:t>
            </a:r>
            <a:r>
              <a:rPr lang="en-US" dirty="0"/>
              <a:t> </a:t>
            </a:r>
            <a:r>
              <a:rPr lang="en-US" dirty="0" err="1"/>
              <a:t>Zeginis</a:t>
            </a:r>
            <a:r>
              <a:rPr lang="en-US" dirty="0"/>
              <a:t>, Kostas </a:t>
            </a:r>
            <a:r>
              <a:rPr lang="en-US" dirty="0" err="1"/>
              <a:t>Magoutis</a:t>
            </a:r>
            <a:r>
              <a:rPr lang="en-US" dirty="0"/>
              <a:t> and Nikos </a:t>
            </a:r>
            <a:r>
              <a:rPr lang="en-US" dirty="0" err="1"/>
              <a:t>Mamoulis</a:t>
            </a:r>
            <a:r>
              <a:rPr lang="en-US" dirty="0"/>
              <a:t>)</a:t>
            </a:r>
          </a:p>
        </p:txBody>
      </p:sp>
      <p:pic>
        <p:nvPicPr>
          <p:cNvPr id="7" name="Picture 2" descr="EDBT/ICDT Logo">
            <a:extLst>
              <a:ext uri="{FF2B5EF4-FFF2-40B4-BE49-F238E27FC236}">
                <a16:creationId xmlns:a16="http://schemas.microsoft.com/office/drawing/2014/main" id="{A567789C-E2B8-7469-DA09-ED7984A3C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537" y="230188"/>
            <a:ext cx="2112963" cy="120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672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04F5A5-5BBD-6D3D-C3DF-C14462A641DB}"/>
              </a:ext>
            </a:extLst>
          </p:cNvPr>
          <p:cNvSpPr>
            <a:spLocks noGrp="1"/>
          </p:cNvSpPr>
          <p:nvPr>
            <p:ph type="title"/>
          </p:nvPr>
        </p:nvSpPr>
        <p:spPr/>
        <p:txBody>
          <a:bodyPr/>
          <a:lstStyle/>
          <a:p>
            <a:r>
              <a:rPr lang="en-US" dirty="0"/>
              <a:t>Concluding Remarks</a:t>
            </a:r>
          </a:p>
        </p:txBody>
      </p:sp>
      <p:sp>
        <p:nvSpPr>
          <p:cNvPr id="5" name="Content Placeholder 4">
            <a:extLst>
              <a:ext uri="{FF2B5EF4-FFF2-40B4-BE49-F238E27FC236}">
                <a16:creationId xmlns:a16="http://schemas.microsoft.com/office/drawing/2014/main" id="{BF50EE27-BF4E-ED5C-029F-D8C359E0BCFA}"/>
              </a:ext>
            </a:extLst>
          </p:cNvPr>
          <p:cNvSpPr>
            <a:spLocks noGrp="1"/>
          </p:cNvSpPr>
          <p:nvPr>
            <p:ph sz="half" idx="1"/>
          </p:nvPr>
        </p:nvSpPr>
        <p:spPr>
          <a:xfrm>
            <a:off x="838200" y="1825625"/>
            <a:ext cx="5181600" cy="4091849"/>
          </a:xfrm>
        </p:spPr>
        <p:txBody>
          <a:bodyPr>
            <a:normAutofit fontScale="85000" lnSpcReduction="20000"/>
          </a:bodyPr>
          <a:lstStyle/>
          <a:p>
            <a:pPr marL="0" indent="0">
              <a:buNone/>
            </a:pPr>
            <a:r>
              <a:rPr lang="en-US" dirty="0"/>
              <a:t>We hope that we have:</a:t>
            </a:r>
          </a:p>
          <a:p>
            <a:r>
              <a:rPr lang="en-US" dirty="0"/>
              <a:t>Provided a balanced overview of work on dataset discovery and exploration.</a:t>
            </a:r>
          </a:p>
          <a:p>
            <a:r>
              <a:rPr lang="en-US" dirty="0"/>
              <a:t>Divided the area into sub-topics topics that provide reasonable coverage and that help to highlight key challenges and opportunities.</a:t>
            </a:r>
          </a:p>
          <a:p>
            <a:r>
              <a:rPr lang="en-US" dirty="0"/>
              <a:t>Shown that the sub-topics are not stovepipes, but that they complement each other and share requirements and techniques.</a:t>
            </a:r>
          </a:p>
          <a:p>
            <a:pPr marL="0" indent="0">
              <a:buNone/>
            </a:pPr>
            <a:r>
              <a:rPr lang="en-US" dirty="0"/>
              <a:t>If you have an appetite for more, please see below.</a:t>
            </a:r>
          </a:p>
        </p:txBody>
      </p:sp>
      <p:sp>
        <p:nvSpPr>
          <p:cNvPr id="6" name="Content Placeholder 5">
            <a:extLst>
              <a:ext uri="{FF2B5EF4-FFF2-40B4-BE49-F238E27FC236}">
                <a16:creationId xmlns:a16="http://schemas.microsoft.com/office/drawing/2014/main" id="{F8719E42-737A-A2E7-CCED-F6277AE9989E}"/>
              </a:ext>
            </a:extLst>
          </p:cNvPr>
          <p:cNvSpPr>
            <a:spLocks noGrp="1"/>
          </p:cNvSpPr>
          <p:nvPr>
            <p:ph sz="half" idx="2"/>
          </p:nvPr>
        </p:nvSpPr>
        <p:spPr>
          <a:xfrm>
            <a:off x="6172200" y="1825624"/>
            <a:ext cx="5181600" cy="4889575"/>
          </a:xfrm>
        </p:spPr>
        <p:txBody>
          <a:bodyPr>
            <a:normAutofit fontScale="85000" lnSpcReduction="20000"/>
          </a:bodyPr>
          <a:lstStyle/>
          <a:p>
            <a:pPr marL="0" indent="0">
              <a:buNone/>
            </a:pPr>
            <a:r>
              <a:rPr lang="en-US" dirty="0"/>
              <a:t>Status of the area:</a:t>
            </a:r>
          </a:p>
          <a:p>
            <a:r>
              <a:rPr lang="en-US" dirty="0"/>
              <a:t>There has been a lot of good work on diverse topics / approaches.</a:t>
            </a:r>
          </a:p>
          <a:p>
            <a:r>
              <a:rPr lang="en-US" dirty="0"/>
              <a:t>Research results tend to be narrow and deep and thus to play down similarities across the sub-topics and opportunities for synergy.</a:t>
            </a:r>
          </a:p>
          <a:p>
            <a:r>
              <a:rPr lang="en-US" dirty="0"/>
              <a:t>Existing results tend to use a subset of the available evidence.</a:t>
            </a:r>
          </a:p>
          <a:p>
            <a:r>
              <a:rPr lang="en-US" dirty="0"/>
              <a:t>The application needs and challenges are numerous – how well would they be served by existing results?</a:t>
            </a:r>
          </a:p>
          <a:p>
            <a:r>
              <a:rPr lang="en-US" dirty="0"/>
              <a:t>There is plenty scope for commercial and open-source systems to drive uptake and identify gaps, for example in catalogs or repositories.</a:t>
            </a:r>
          </a:p>
        </p:txBody>
      </p:sp>
      <p:sp>
        <p:nvSpPr>
          <p:cNvPr id="2" name="TextBox 1">
            <a:extLst>
              <a:ext uri="{FF2B5EF4-FFF2-40B4-BE49-F238E27FC236}">
                <a16:creationId xmlns:a16="http://schemas.microsoft.com/office/drawing/2014/main" id="{FFCA63F4-BFF1-F670-5A07-7FE0581D4A37}"/>
              </a:ext>
            </a:extLst>
          </p:cNvPr>
          <p:cNvSpPr txBox="1"/>
          <p:nvPr/>
        </p:nvSpPr>
        <p:spPr>
          <a:xfrm>
            <a:off x="838200" y="5791870"/>
            <a:ext cx="5232651" cy="923330"/>
          </a:xfrm>
          <a:prstGeom prst="rect">
            <a:avLst/>
          </a:prstGeom>
          <a:noFill/>
          <a:ln w="12700">
            <a:solidFill>
              <a:schemeClr val="tx1"/>
            </a:solidFill>
          </a:ln>
        </p:spPr>
        <p:txBody>
          <a:bodyPr wrap="none" rtlCol="0">
            <a:spAutoFit/>
          </a:bodyPr>
          <a:lstStyle/>
          <a:p>
            <a:r>
              <a:rPr lang="en-US" dirty="0"/>
              <a:t>Norman W. Paton, </a:t>
            </a:r>
            <a:r>
              <a:rPr lang="en-US" dirty="0" err="1"/>
              <a:t>Jiaoyan</a:t>
            </a:r>
            <a:r>
              <a:rPr lang="en-US" dirty="0"/>
              <a:t> Chen, </a:t>
            </a:r>
            <a:r>
              <a:rPr lang="en-US" dirty="0" err="1"/>
              <a:t>Zhenyu</a:t>
            </a:r>
            <a:r>
              <a:rPr lang="en-US" dirty="0"/>
              <a:t> Wu: Dataset </a:t>
            </a:r>
          </a:p>
          <a:p>
            <a:r>
              <a:rPr lang="en-US" dirty="0"/>
              <a:t>Discovery and Exploration: A Survey. ACM Computing</a:t>
            </a:r>
          </a:p>
          <a:p>
            <a:r>
              <a:rPr lang="en-US" dirty="0"/>
              <a:t>Surveys. 56(4): 102:1-102:37 (2024)</a:t>
            </a:r>
          </a:p>
        </p:txBody>
      </p:sp>
    </p:spTree>
    <p:extLst>
      <p:ext uri="{BB962C8B-B14F-4D97-AF65-F5344CB8AC3E}">
        <p14:creationId xmlns:p14="http://schemas.microsoft.com/office/powerpoint/2010/main" val="49884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A473-C09E-75CC-725E-76D8C1BA45ED}"/>
              </a:ext>
            </a:extLst>
          </p:cNvPr>
          <p:cNvSpPr>
            <a:spLocks noGrp="1"/>
          </p:cNvSpPr>
          <p:nvPr>
            <p:ph type="title"/>
          </p:nvPr>
        </p:nvSpPr>
        <p:spPr/>
        <p:txBody>
          <a:bodyPr/>
          <a:lstStyle/>
          <a:p>
            <a:r>
              <a:rPr lang="en-US" dirty="0"/>
              <a:t>An attempt at some definitions</a:t>
            </a:r>
          </a:p>
        </p:txBody>
      </p:sp>
      <p:sp>
        <p:nvSpPr>
          <p:cNvPr id="3" name="Content Placeholder 2">
            <a:extLst>
              <a:ext uri="{FF2B5EF4-FFF2-40B4-BE49-F238E27FC236}">
                <a16:creationId xmlns:a16="http://schemas.microsoft.com/office/drawing/2014/main" id="{EB97C62D-582C-434C-7951-862952214686}"/>
              </a:ext>
            </a:extLst>
          </p:cNvPr>
          <p:cNvSpPr>
            <a:spLocks noGrp="1"/>
          </p:cNvSpPr>
          <p:nvPr>
            <p:ph sz="half" idx="1"/>
          </p:nvPr>
        </p:nvSpPr>
        <p:spPr>
          <a:xfrm>
            <a:off x="838200" y="1825625"/>
            <a:ext cx="5181600" cy="4351338"/>
          </a:xfrm>
        </p:spPr>
        <p:txBody>
          <a:bodyPr>
            <a:normAutofit/>
          </a:bodyPr>
          <a:lstStyle/>
          <a:p>
            <a:pPr marL="0" indent="0" algn="ctr">
              <a:buNone/>
            </a:pPr>
            <a:r>
              <a:rPr lang="en-US" i="1" dirty="0"/>
              <a:t>Dataset discovery </a:t>
            </a:r>
            <a:r>
              <a:rPr lang="en-US" dirty="0"/>
              <a:t>is the process of identifying datasets that may meet an information need. This may, for example, be done directly through a search, by navigating from related datasets, or by browsing the datasets with a specific annotation.</a:t>
            </a:r>
          </a:p>
        </p:txBody>
      </p:sp>
      <p:sp>
        <p:nvSpPr>
          <p:cNvPr id="4" name="Content Placeholder 3">
            <a:extLst>
              <a:ext uri="{FF2B5EF4-FFF2-40B4-BE49-F238E27FC236}">
                <a16:creationId xmlns:a16="http://schemas.microsoft.com/office/drawing/2014/main" id="{776AAA28-B995-9171-925D-061ABB385B8B}"/>
              </a:ext>
            </a:extLst>
          </p:cNvPr>
          <p:cNvSpPr>
            <a:spLocks noGrp="1"/>
          </p:cNvSpPr>
          <p:nvPr>
            <p:ph sz="half" idx="2"/>
          </p:nvPr>
        </p:nvSpPr>
        <p:spPr/>
        <p:txBody>
          <a:bodyPr>
            <a:normAutofit/>
          </a:bodyPr>
          <a:lstStyle/>
          <a:p>
            <a:pPr marL="0" indent="0" algn="ctr">
              <a:buNone/>
            </a:pPr>
            <a:r>
              <a:rPr lang="en-US" i="1" dirty="0"/>
              <a:t>Dataset exploration </a:t>
            </a:r>
            <a:r>
              <a:rPr lang="en-US" dirty="0"/>
              <a:t>is the process of understanding the properties of datasets and the relationships between them.  This may, for example, be carried out by exploring the relationships of a given dataset, by viewing shared annotations at dataset or attribute level, or by exploring relationships that are shared by several datasets in an inferred schema.</a:t>
            </a:r>
          </a:p>
        </p:txBody>
      </p:sp>
    </p:spTree>
    <p:extLst>
      <p:ext uri="{BB962C8B-B14F-4D97-AF65-F5344CB8AC3E}">
        <p14:creationId xmlns:p14="http://schemas.microsoft.com/office/powerpoint/2010/main" val="1956805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FBB632-042C-F74E-BC37-37501A74C672}"/>
              </a:ext>
            </a:extLst>
          </p:cNvPr>
          <p:cNvSpPr>
            <a:spLocks noGrp="1"/>
          </p:cNvSpPr>
          <p:nvPr>
            <p:ph type="title"/>
          </p:nvPr>
        </p:nvSpPr>
        <p:spPr/>
        <p:txBody>
          <a:bodyPr/>
          <a:lstStyle/>
          <a:p>
            <a:r>
              <a:rPr lang="en-US" dirty="0"/>
              <a:t>Any Final Questions / Comments?</a:t>
            </a:r>
          </a:p>
        </p:txBody>
      </p:sp>
      <p:pic>
        <p:nvPicPr>
          <p:cNvPr id="13" name="Picture 12" descr="Question mark boxes">
            <a:extLst>
              <a:ext uri="{FF2B5EF4-FFF2-40B4-BE49-F238E27FC236}">
                <a16:creationId xmlns:a16="http://schemas.microsoft.com/office/drawing/2014/main" id="{DE00FE06-14B2-E1B7-EE89-7893D95F4C1C}"/>
              </a:ext>
            </a:extLst>
          </p:cNvPr>
          <p:cNvPicPr>
            <a:picLocks noChangeAspect="1"/>
          </p:cNvPicPr>
          <p:nvPr/>
        </p:nvPicPr>
        <p:blipFill>
          <a:blip r:embed="rId2"/>
          <a:stretch>
            <a:fillRect/>
          </a:stretch>
        </p:blipFill>
        <p:spPr>
          <a:xfrm>
            <a:off x="2209800" y="1690688"/>
            <a:ext cx="7772400" cy="4372136"/>
          </a:xfrm>
          <a:prstGeom prst="rect">
            <a:avLst/>
          </a:prstGeom>
        </p:spPr>
      </p:pic>
    </p:spTree>
    <p:extLst>
      <p:ext uri="{BB962C8B-B14F-4D97-AF65-F5344CB8AC3E}">
        <p14:creationId xmlns:p14="http://schemas.microsoft.com/office/powerpoint/2010/main" val="74254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AC5A-2C2D-B7B1-CB6F-56AB0AEEB718}"/>
              </a:ext>
            </a:extLst>
          </p:cNvPr>
          <p:cNvSpPr>
            <a:spLocks noGrp="1"/>
          </p:cNvSpPr>
          <p:nvPr>
            <p:ph type="title"/>
          </p:nvPr>
        </p:nvSpPr>
        <p:spPr/>
        <p:txBody>
          <a:bodyPr/>
          <a:lstStyle/>
          <a:p>
            <a:r>
              <a:rPr lang="en-US" dirty="0"/>
              <a:t>Functionalities of Discovery and Exploration</a:t>
            </a:r>
          </a:p>
        </p:txBody>
      </p:sp>
      <p:pic>
        <p:nvPicPr>
          <p:cNvPr id="5" name="Picture 4" descr="A diagram of a diagram&#10;&#10;Description automatically generated">
            <a:extLst>
              <a:ext uri="{FF2B5EF4-FFF2-40B4-BE49-F238E27FC236}">
                <a16:creationId xmlns:a16="http://schemas.microsoft.com/office/drawing/2014/main" id="{9CF4DE3D-9E33-AB8D-C78A-A43EB20F84DF}"/>
              </a:ext>
            </a:extLst>
          </p:cNvPr>
          <p:cNvPicPr>
            <a:picLocks noChangeAspect="1"/>
          </p:cNvPicPr>
          <p:nvPr/>
        </p:nvPicPr>
        <p:blipFill>
          <a:blip r:embed="rId2"/>
          <a:stretch>
            <a:fillRect/>
          </a:stretch>
        </p:blipFill>
        <p:spPr>
          <a:xfrm>
            <a:off x="1331155" y="1394168"/>
            <a:ext cx="9529689" cy="5360451"/>
          </a:xfrm>
          <a:prstGeom prst="rect">
            <a:avLst/>
          </a:prstGeom>
        </p:spPr>
      </p:pic>
    </p:spTree>
    <p:extLst>
      <p:ext uri="{BB962C8B-B14F-4D97-AF65-F5344CB8AC3E}">
        <p14:creationId xmlns:p14="http://schemas.microsoft.com/office/powerpoint/2010/main" val="3643747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0625-194D-2082-57EA-ACA82433AA02}"/>
              </a:ext>
            </a:extLst>
          </p:cNvPr>
          <p:cNvSpPr>
            <a:spLocks noGrp="1"/>
          </p:cNvSpPr>
          <p:nvPr>
            <p:ph type="title"/>
          </p:nvPr>
        </p:nvSpPr>
        <p:spPr/>
        <p:txBody>
          <a:bodyPr/>
          <a:lstStyle/>
          <a:p>
            <a:r>
              <a:rPr lang="en-US" dirty="0"/>
              <a:t>Foundation: Similarity</a:t>
            </a:r>
          </a:p>
        </p:txBody>
      </p:sp>
      <p:sp>
        <p:nvSpPr>
          <p:cNvPr id="3" name="Content Placeholder 2">
            <a:extLst>
              <a:ext uri="{FF2B5EF4-FFF2-40B4-BE49-F238E27FC236}">
                <a16:creationId xmlns:a16="http://schemas.microsoft.com/office/drawing/2014/main" id="{30B45FE5-164E-3D23-2612-9D7865AC1AF4}"/>
              </a:ext>
            </a:extLst>
          </p:cNvPr>
          <p:cNvSpPr>
            <a:spLocks noGrp="1"/>
          </p:cNvSpPr>
          <p:nvPr>
            <p:ph idx="1"/>
          </p:nvPr>
        </p:nvSpPr>
        <p:spPr/>
        <p:txBody>
          <a:bodyPr/>
          <a:lstStyle/>
          <a:p>
            <a:pPr marL="0" indent="0">
              <a:buNone/>
            </a:pPr>
            <a:r>
              <a:rPr lang="en-US" dirty="0"/>
              <a:t>All the previous functionalities build on similarity:</a:t>
            </a:r>
          </a:p>
          <a:p>
            <a:r>
              <a:rPr lang="en-US" dirty="0"/>
              <a:t>Dataset Search:</a:t>
            </a:r>
          </a:p>
          <a:p>
            <a:pPr lvl="1"/>
            <a:r>
              <a:rPr lang="en-US" dirty="0"/>
              <a:t>Find datasets like this one; which datasets match these keywords?</a:t>
            </a:r>
          </a:p>
          <a:p>
            <a:r>
              <a:rPr lang="en-US" dirty="0"/>
              <a:t>Dataset Navigation:</a:t>
            </a:r>
          </a:p>
          <a:p>
            <a:pPr lvl="1"/>
            <a:r>
              <a:rPr lang="en-US" dirty="0"/>
              <a:t>Find attributes that can be joined on; find semantic relationships.</a:t>
            </a:r>
          </a:p>
          <a:p>
            <a:r>
              <a:rPr lang="en-US" dirty="0"/>
              <a:t>Dataset Annotation:</a:t>
            </a:r>
          </a:p>
          <a:p>
            <a:pPr lvl="1"/>
            <a:r>
              <a:rPr lang="en-US" dirty="0"/>
              <a:t>Find concepts in an ontology that describe values in this column.</a:t>
            </a:r>
          </a:p>
          <a:p>
            <a:r>
              <a:rPr lang="en-US" dirty="0"/>
              <a:t>Schema inference:</a:t>
            </a:r>
          </a:p>
          <a:p>
            <a:pPr lvl="1"/>
            <a:r>
              <a:rPr lang="en-US" dirty="0"/>
              <a:t>Cluster together related tables; cluster the attributes of those tables.</a:t>
            </a:r>
          </a:p>
        </p:txBody>
      </p:sp>
    </p:spTree>
    <p:extLst>
      <p:ext uri="{BB962C8B-B14F-4D97-AF65-F5344CB8AC3E}">
        <p14:creationId xmlns:p14="http://schemas.microsoft.com/office/powerpoint/2010/main" val="380649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10344</TotalTime>
  <Words>6104</Words>
  <Application>Microsoft Macintosh PowerPoint</Application>
  <PresentationFormat>Widescreen</PresentationFormat>
  <Paragraphs>671</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Courier New</vt:lpstr>
      <vt:lpstr>Office Theme</vt:lpstr>
      <vt:lpstr>Dataset Discovery and Exploration: State-of-the-art, Challenges and Opportunities</vt:lpstr>
      <vt:lpstr>Interaction</vt:lpstr>
      <vt:lpstr>Dataset Discovery and Exploration</vt:lpstr>
      <vt:lpstr>Data Discovery &amp; Exploration for ETL</vt:lpstr>
      <vt:lpstr>Dataset Discovery &amp; Exploration for Catalogs</vt:lpstr>
      <vt:lpstr>Dataset Discovery &amp; Exploration for AutoML</vt:lpstr>
      <vt:lpstr>An attempt at some definitions</vt:lpstr>
      <vt:lpstr>Functionalities of Discovery and Exploration</vt:lpstr>
      <vt:lpstr>Foundation: Similarity</vt:lpstr>
      <vt:lpstr>Similarity: Syntactic</vt:lpstr>
      <vt:lpstr>Similarity: Semantic</vt:lpstr>
      <vt:lpstr>Similarity: Scaling it Up</vt:lpstr>
      <vt:lpstr>Demonstration Notebook</vt:lpstr>
      <vt:lpstr>Any Questions / Comments?</vt:lpstr>
      <vt:lpstr>Functionality 1:  Dataset Search</vt:lpstr>
      <vt:lpstr>Dataset Search: A Signature</vt:lpstr>
      <vt:lpstr>Dataset Search: Keyword</vt:lpstr>
      <vt:lpstr>Dataset Search: Table Header / Body</vt:lpstr>
      <vt:lpstr>Dataset Search: Query</vt:lpstr>
      <vt:lpstr>Behind the scenes: D3L – Overview</vt:lpstr>
      <vt:lpstr>Behind the scenes: D3L – Relationships</vt:lpstr>
      <vt:lpstr>Aside: Subject Columns</vt:lpstr>
      <vt:lpstr>Dataset Search: Benchmarking / Evaluation</vt:lpstr>
      <vt:lpstr>Dataset Search: Conclusions / Directions</vt:lpstr>
      <vt:lpstr>Any Questions / Comments?</vt:lpstr>
      <vt:lpstr>Demonstration</vt:lpstr>
      <vt:lpstr>Functionality 2:  Dataset Navigation</vt:lpstr>
      <vt:lpstr>Dataset Navigation: A Signature</vt:lpstr>
      <vt:lpstr>Dataset Navigation: Related Areas</vt:lpstr>
      <vt:lpstr>Dataset Navigation: Join Path Discovery</vt:lpstr>
      <vt:lpstr>Dataset Navigation: Semantic Similarity</vt:lpstr>
      <vt:lpstr>Dataset Navigation: Domain Discovery</vt:lpstr>
      <vt:lpstr>Behind the Scenes: Auto-Join</vt:lpstr>
      <vt:lpstr>Behind the Scenes: Auto-Join – Row Finding</vt:lpstr>
      <vt:lpstr>Behind the Scenes: Auto-Join – Learning Transformations</vt:lpstr>
      <vt:lpstr>Dataset Navigation: Benchmarking / Evaluation</vt:lpstr>
      <vt:lpstr>Dataset Navigation: Conclusions / Directions</vt:lpstr>
      <vt:lpstr>Any Questions / Comments?</vt:lpstr>
      <vt:lpstr>Demonstration</vt:lpstr>
      <vt:lpstr>Dataset Discovery and Exploration: State-of-the-art, Challenges and Opportunities</vt:lpstr>
      <vt:lpstr>Recap: Functionalities. We have done Search &amp; Navigation</vt:lpstr>
      <vt:lpstr>Functionality 3:  Dataset Annotation</vt:lpstr>
      <vt:lpstr>Dataset Annotation: A Signature</vt:lpstr>
      <vt:lpstr>Dataset Annotation: Entity Annotation</vt:lpstr>
      <vt:lpstr>Dataset Annotation: Semantic Type Annotation</vt:lpstr>
      <vt:lpstr>Dataset Annotation: Property Annotation</vt:lpstr>
      <vt:lpstr>Behind The Scenes: TableMiner+</vt:lpstr>
      <vt:lpstr>Behind The Scenes: Subject Column in TableMiner+</vt:lpstr>
      <vt:lpstr>Behind The Scenes: Column Annotation in TableMiner+ </vt:lpstr>
      <vt:lpstr>Dataset Annotation: Benchmarking / Evaluation</vt:lpstr>
      <vt:lpstr>Dataset Annotation: Conclusions / Directions</vt:lpstr>
      <vt:lpstr>Any Questions / Comments?</vt:lpstr>
      <vt:lpstr>Demonstration</vt:lpstr>
      <vt:lpstr>Functionality 4:  Schema Inference</vt:lpstr>
      <vt:lpstr>Schema Inference: A Signature</vt:lpstr>
      <vt:lpstr>Schema Inference: Relationship to Dataset Annotation</vt:lpstr>
      <vt:lpstr>Schema Inference: For Querying</vt:lpstr>
      <vt:lpstr>Schema Inference: For Documenting</vt:lpstr>
      <vt:lpstr>Schema Inference: For Summarizing</vt:lpstr>
      <vt:lpstr>Behind the Scenes: ABSTRA</vt:lpstr>
      <vt:lpstr>Behind the Scenes: ABSTRA</vt:lpstr>
      <vt:lpstr>Behind the Scenes: ABSTRA</vt:lpstr>
      <vt:lpstr>Schema Inference: Benchmarking / Evaluation</vt:lpstr>
      <vt:lpstr>Schema Inference: Conclusions / Directions</vt:lpstr>
      <vt:lpstr>Any Questions / Comments?</vt:lpstr>
      <vt:lpstr>Demonstration</vt:lpstr>
      <vt:lpstr>Concluding Remarks</vt:lpstr>
      <vt:lpstr>Dataset Discovery and Exploration @ </vt:lpstr>
      <vt:lpstr>Concluding Remarks</vt:lpstr>
      <vt:lpstr>Any Final Questions /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Norman Paton</dc:creator>
  <cp:lastModifiedBy>Norman Paton</cp:lastModifiedBy>
  <cp:revision>75</cp:revision>
  <dcterms:created xsi:type="dcterms:W3CDTF">2023-10-23T14:29:23Z</dcterms:created>
  <dcterms:modified xsi:type="dcterms:W3CDTF">2024-03-25T14:34:59Z</dcterms:modified>
</cp:coreProperties>
</file>